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3"/>
  </p:notesMasterIdLst>
  <p:handoutMasterIdLst>
    <p:handoutMasterId r:id="rId24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7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8571A-BB69-442F-8E8D-7759AE99A2CF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1B9E3-5EB2-4779-B41D-65B859F17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22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19935-7800-4E74-BC51-15EDACB13C71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37F6-3E3E-47D3-95A5-2995BEA95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0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4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1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01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63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4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65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0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73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3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7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13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B37F6-3E3E-47D3-95A5-2995BEA95F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8A1E-811C-48EC-AE10-1F64D708E8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1744-60E4-4050-91A5-F26BF4EF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6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8A1E-811C-48EC-AE10-1F64D708E82E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1744-60E4-4050-91A5-F26BF4EFE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7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smtClean="0"/>
              <a:t>High Sustained Virologic Response </a:t>
            </a:r>
            <a:br>
              <a:rPr lang="en-US" sz="2800" smtClean="0"/>
            </a:br>
            <a:r>
              <a:rPr lang="en-US" sz="2800" smtClean="0"/>
              <a:t>Rates in Patients with Chronic HCV GT1, 2 or 3 Infection Following 16 Weeks of </a:t>
            </a:r>
            <a:br>
              <a:rPr lang="en-US" sz="2800" smtClean="0"/>
            </a:br>
            <a:r>
              <a:rPr lang="en-US" sz="2800" smtClean="0"/>
              <a:t>MK-3682/Grazoprevir/MK-8408 (Ruzasvir) Plus Ribavirin After Failure of 8 Weeks of Therapy </a:t>
            </a:r>
            <a:br>
              <a:rPr lang="en-US" sz="2800" smtClean="0"/>
            </a:br>
            <a:r>
              <a:rPr lang="en-US" sz="2800" smtClean="0"/>
              <a:t>(Part C of C-CREST-1 &amp; 2)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21368B"/>
                </a:solidFill>
              </a:rPr>
              <a:t>C-CREST Part C: Baseline RAVs</a:t>
            </a:r>
            <a:endParaRPr lang="en-US" b="1" dirty="0" smtClean="0">
              <a:solidFill>
                <a:srgbClr val="21368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SVR12 (Full Analysis Set</a:t>
            </a:r>
            <a:r>
              <a:rPr lang="en-US" baseline="30000" smtClean="0">
                <a:solidFill>
                  <a:srgbClr val="21368B"/>
                </a:solidFill>
                <a:ea typeface="+mn-ea"/>
                <a:cs typeface="+mn-cs"/>
              </a:rPr>
              <a:t>†</a:t>
            </a:r>
            <a:r>
              <a:rPr lang="en-US" sz="3200" b="1" smtClean="0"/>
              <a:t>)</a:t>
            </a:r>
            <a:endParaRPr lang="en-US" sz="3200" b="1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1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/>
              <a:t>SVR12 (Full Analysis Set</a:t>
            </a:r>
            <a:r>
              <a:rPr lang="en-US" baseline="30000" smtClean="0">
                <a:solidFill>
                  <a:srgbClr val="21368B"/>
                </a:solidFill>
                <a:ea typeface="+mn-ea"/>
                <a:cs typeface="+mn-cs"/>
              </a:rPr>
              <a:t>†</a:t>
            </a:r>
            <a:r>
              <a:rPr lang="en-US" sz="3200" b="1" smtClean="0"/>
              <a:t>)</a:t>
            </a:r>
            <a:endParaRPr lang="en-US" sz="3200" b="1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4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3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Disclosures – Edward Gane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rgbClr val="21368B"/>
                </a:solidFill>
              </a:rPr>
              <a:t>Acknowledgements</a:t>
            </a:r>
            <a:endParaRPr lang="en-US" sz="3600" dirty="0">
              <a:solidFill>
                <a:srgbClr val="21368B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1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0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2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9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mtClean="0"/>
              <a:t>C-CREST Part C: Patient Characteristics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3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erck Document" ma:contentTypeID="0x010100D8619B0BB6CDE9439384F909891F4AE300B2FFE51726DB9A4FB1C569E8762FD388" ma:contentTypeVersion="4" ma:contentTypeDescription="The basic content type for all documents" ma:contentTypeScope="" ma:versionID="5a9457ee1aec49b1f64fe4c6e2bbeb8c">
  <xsd:schema xmlns:xsd="http://www.w3.org/2001/XMLSchema" xmlns:xs="http://www.w3.org/2001/XMLSchema" xmlns:p="http://schemas.microsoft.com/office/2006/metadata/properties" xmlns:ns2="d353fcf7-205b-40c5-a3af-4cf3a5e9c355" targetNamespace="http://schemas.microsoft.com/office/2006/metadata/properties" ma:root="true" ma:fieldsID="d23d8702041be938019b6341bf043b33" ns2:_="">
    <xsd:import namespace="d353fcf7-205b-40c5-a3af-4cf3a5e9c3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6a62444c1f34128b780ba5cabed787d" minOccurs="0"/>
                <xsd:element ref="ns2:TaxCatchAll" minOccurs="0"/>
                <xsd:element ref="ns2:TaxCatchAllLabel" minOccurs="0"/>
                <xsd:element ref="ns2:gb4749ced20b4ee0bbf8c7781682d52f" minOccurs="0"/>
                <xsd:element ref="ns2:Asset_x0020_Classification"/>
                <xsd:element ref="ns2:Sensitivity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3fcf7-205b-40c5-a3af-4cf3a5e9c3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6a62444c1f34128b780ba5cabed787d" ma:index="11" ma:taxonomy="true" ma:internalName="e6a62444c1f34128b780ba5cabed787d" ma:taxonomyFieldName="Topic" ma:displayName="Topic" ma:fieldId="{e6a62444-c1f3-4128-b780-ba5cabed787d}" ma:sspId="58d2a889-b29a-49b5-b5fb-ff07b77a57d2" ma:termSetId="bc5f57fc-5285-4564-b447-d9b0b6e534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c78e1ee-098a-46d7-8f3b-341728a0eece}" ma:internalName="TaxCatchAll" ma:showField="CatchAllData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c78e1ee-098a-46d7-8f3b-341728a0eece}" ma:internalName="TaxCatchAllLabel" ma:readOnly="true" ma:showField="CatchAllDataLabel" ma:web="ad50e6a7-7327-4701-aae1-2b134363b8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b4749ced20b4ee0bbf8c7781682d52f" ma:index="15" ma:taxonomy="true" ma:internalName="gb4749ced20b4ee0bbf8c7781682d52f" ma:taxonomyFieldName="Document_x0020_Type" ma:displayName="Document Type" ma:fieldId="{0b4749ce-d20b-4ee0-bbf8-c7781682d52f}" ma:sspId="58d2a889-b29a-49b5-b5fb-ff07b77a57d2" ma:termSetId="1619419b-f3fa-473f-8487-31163384fe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set_x0020_Classification" ma:index="17" ma:displayName="Asset Classification" ma:description="Please select a value to classify this asset per Policy 26" ma:internalName="Asset_x0020_Classification">
      <xsd:simpleType>
        <xsd:restriction base="dms:Choice">
          <xsd:enumeration value="Administrative"/>
          <xsd:enumeration value="Official"/>
        </xsd:restriction>
      </xsd:simpleType>
    </xsd:element>
    <xsd:element name="Sensitivity_x0020_Classification" ma:index="18" ma:displayName="Sensitivity Classification" ma:description="Set the sensitivity of the item per Policy 26" ma:internalName="Sensitivity_x0020_Classification">
      <xsd:simpleType>
        <xsd:restriction base="dms:Choice">
          <xsd:enumeration value="Public"/>
          <xsd:enumeration value="Proprietary"/>
          <xsd:enumeration value="Confidential"/>
          <xsd:enumeration value="Sensit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6a62444c1f34128b780ba5cabed787d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Research and Development</TermName>
          <TermId xmlns="http://schemas.microsoft.com/office/infopath/2007/PartnerControls">21c897b0-5fbf-4cb0-b037-b08ba264cba8</TermId>
        </TermInfo>
      </Terms>
    </e6a62444c1f34128b780ba5cabed787d>
    <Asset_x0020_Classification xmlns="d353fcf7-205b-40c5-a3af-4cf3a5e9c355">Official</Asset_x0020_Classification>
    <gb4749ced20b4ee0bbf8c7781682d52f xmlns="d353fcf7-205b-40c5-a3af-4cf3a5e9c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 Documents</TermName>
          <TermId xmlns="http://schemas.microsoft.com/office/infopath/2007/PartnerControls">1f8ffd7a-147a-46ed-8f2f-d45d550d71cd</TermId>
        </TermInfo>
      </Terms>
    </gb4749ced20b4ee0bbf8c7781682d52f>
    <Sensitivity_x0020_Classification xmlns="d353fcf7-205b-40c5-a3af-4cf3a5e9c355">Public</Sensitivity_x0020_Classification>
    <TaxCatchAll xmlns="d353fcf7-205b-40c5-a3af-4cf3a5e9c355">
      <Value>4</Value>
      <Value>2</Value>
    </TaxCatchAll>
  </documentManagement>
</p:properties>
</file>

<file path=customXml/item3.xml><?xml version="1.0" encoding="utf-8"?>
<?mso-contentType ?>
<SharedContentType xmlns="Microsoft.SharePoint.Taxonomy.ContentTypeSync" SourceId="58d2a889-b29a-49b5-b5fb-ff07b77a57d2" ContentTypeId="0x010100D8619B0BB6CDE9439384F909891F4AE3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382F2E6F-CBC3-455E-B208-EFE6582D1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53fcf7-205b-40c5-a3af-4cf3a5e9c3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EC2316-D75F-4378-9B25-9B5344A725F1}">
  <ds:schemaRefs>
    <ds:schemaRef ds:uri="http://schemas.microsoft.com/office/infopath/2007/PartnerControls"/>
    <ds:schemaRef ds:uri="d353fcf7-205b-40c5-a3af-4cf3a5e9c355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605A8555-A1E1-48ED-A582-2E87376FFFA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6906361-04A1-45A1-80E7-4214F03F9B12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E7A760D3-71C8-452D-883D-FD41FA823EE5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47EE627C-F6BC-41E6-9F7F-F041AB504E2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On-screen Show (4:3)</PresentationFormat>
  <Paragraphs>22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High Sustained Virologic Response  Rates in Patients with Chronic HCV GT1, 2 or 3 Infection Following 16 Weeks of  MK-3682/Grazoprevir/MK-8408 (Ruzasvir) Plus Ribavirin After Failure of 8 Weeks of Therapy  (Part C of C-CREST-1 &amp; 2)</vt:lpstr>
      <vt:lpstr>Disclosures – Edward Gane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C-CREST Part C: Patient Characteristics</vt:lpstr>
      <vt:lpstr>C-CREST Part C: Baseline RAVs</vt:lpstr>
      <vt:lpstr>SVR12 (Full Analysis Set†)</vt:lpstr>
      <vt:lpstr>SVR12 (Full Analysis Set†)</vt:lpstr>
      <vt:lpstr>PowerPoint Presentation</vt:lpstr>
      <vt:lpstr>PowerPoint Presentation</vt:lpstr>
      <vt:lpstr>PowerPoint Presentation</vt:lpstr>
    </vt:vector>
  </TitlesOfParts>
  <Company>Merck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Sustained Virologic Response  Rates in Patients with Chronic HCV GT1, 2 or 3 Infection Following 16 Weeks of  MK-3682/Grazoprevir/MK-8408 (Ruzasvir) Plus Ribavirin After Failure of 8 Weeks of Therapy  (Part C of C-CREST-1 &amp; 2)</dc:title>
  <dc:creator>Merck &amp; Co., Inc.</dc:creator>
  <cp:lastModifiedBy>Merck &amp; Co., Inc.</cp:lastModifiedBy>
  <cp:revision>2</cp:revision>
  <dcterms:created xsi:type="dcterms:W3CDTF">2016-11-13T16:49:10Z</dcterms:created>
  <dcterms:modified xsi:type="dcterms:W3CDTF">2016-11-14T16:45:21Z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0x010100D8619B0BB6CDE9439384F909891F4AE300B2FFE51726DB9A4FB1C569E8762FD388</vt:lpwstr>
  </property>
  <property fmtid="{D5CDD505-2E9C-101B-9397-08002B2CF9AE}" pid="3" name="Topic">
    <vt:lpwstr>4;#Research and Development|21c897b0-5fbf-4cb0-b037-b08ba264cba8</vt:lpwstr>
  </property>
  <property fmtid="{D5CDD505-2E9C-101B-9397-08002B2CF9AE}" pid="4" name="Document Type">
    <vt:lpwstr>2;#General Documents|1f8ffd7a-147a-46ed-8f2f-d45d550d71cd</vt:lpwstr>
  </property>
  <property fmtid="{D5CDD505-2E9C-101B-9397-08002B2CF9AE}" pid="5" name="docIndexRef">
    <vt:lpwstr>c3d473c2-dc3d-4068-a74a-3c02e0104a3f</vt:lpwstr>
  </property>
  <property fmtid="{D5CDD505-2E9C-101B-9397-08002B2CF9AE}" pid="6" name="bjSaver">
    <vt:lpwstr>aNSKDmS5xOSYvOGtduMAvPIRB/HOfLey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8" name="bjDocumentLabelXML-0">
    <vt:lpwstr>nternal/label"&gt;&lt;element uid="9920fcc9-9f43-4d43-9e3e-b98a219cfd55" value="" /&gt;&lt;/sisl&gt;</vt:lpwstr>
  </property>
  <property fmtid="{D5CDD505-2E9C-101B-9397-08002B2CF9AE}" pid="9" name="bjDocumentSecurityLabel">
    <vt:lpwstr>Not Classified</vt:lpwstr>
  </property>
  <property fmtid="{D5CDD505-2E9C-101B-9397-08002B2CF9AE}" pid="10" name="_AdHocReviewCycleID">
    <vt:i4>1245070142</vt:i4>
  </property>
  <property fmtid="{D5CDD505-2E9C-101B-9397-08002B2CF9AE}" pid="11" name="_NewReviewCycle">
    <vt:lpwstr/>
  </property>
  <property fmtid="{D5CDD505-2E9C-101B-9397-08002B2CF9AE}" pid="12" name="_EmailSubject">
    <vt:lpwstr>AASLD 2016 MSD Präsentationen und Poster - Teil 2 </vt:lpwstr>
  </property>
  <property fmtid="{D5CDD505-2E9C-101B-9397-08002B2CF9AE}" pid="13" name="_AuthorEmail">
    <vt:lpwstr>frank.mack@msd.de</vt:lpwstr>
  </property>
  <property fmtid="{D5CDD505-2E9C-101B-9397-08002B2CF9AE}" pid="14" name="_AuthorEmailDisplayName">
    <vt:lpwstr>Mack, Frank</vt:lpwstr>
  </property>
  <property fmtid="{D5CDD505-2E9C-101B-9397-08002B2CF9AE}" pid="15" name="_PreviousAdHocReviewCycleID">
    <vt:i4>-1173327807</vt:i4>
  </property>
</Properties>
</file>