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handoutMasterIdLst>
    <p:handoutMasterId r:id="rId18"/>
  </p:handoutMasterIdLst>
  <p:sldIdLst>
    <p:sldId id="400" r:id="rId2"/>
    <p:sldId id="480" r:id="rId3"/>
    <p:sldId id="481" r:id="rId4"/>
    <p:sldId id="447" r:id="rId5"/>
    <p:sldId id="449" r:id="rId6"/>
    <p:sldId id="493" r:id="rId7"/>
    <p:sldId id="495" r:id="rId8"/>
    <p:sldId id="482" r:id="rId9"/>
    <p:sldId id="507" r:id="rId10"/>
    <p:sldId id="505" r:id="rId11"/>
    <p:sldId id="506" r:id="rId12"/>
    <p:sldId id="485" r:id="rId13"/>
    <p:sldId id="490" r:id="rId14"/>
    <p:sldId id="478" r:id="rId15"/>
    <p:sldId id="473" r:id="rId16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E06C1EC-08F1-4D9C-B5DF-013B019BC9C3}">
          <p14:sldIdLst>
            <p14:sldId id="400"/>
            <p14:sldId id="480"/>
            <p14:sldId id="481"/>
            <p14:sldId id="447"/>
            <p14:sldId id="449"/>
            <p14:sldId id="493"/>
            <p14:sldId id="495"/>
            <p14:sldId id="482"/>
            <p14:sldId id="507"/>
            <p14:sldId id="505"/>
            <p14:sldId id="506"/>
            <p14:sldId id="485"/>
            <p14:sldId id="490"/>
            <p14:sldId id="478"/>
            <p14:sldId id="4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8" userDrawn="1">
          <p15:clr>
            <a:srgbClr val="A4A3A4"/>
          </p15:clr>
        </p15:guide>
        <p15:guide id="4" orient="horz" pos="3034" userDrawn="1">
          <p15:clr>
            <a:srgbClr val="A4A3A4"/>
          </p15:clr>
        </p15:guide>
        <p15:guide id="6" orient="horz" pos="100" userDrawn="1">
          <p15:clr>
            <a:srgbClr val="A4A3A4"/>
          </p15:clr>
        </p15:guide>
        <p15:guide id="8" orient="horz" pos="2457" userDrawn="1">
          <p15:clr>
            <a:srgbClr val="A4A3A4"/>
          </p15:clr>
        </p15:guide>
        <p15:guide id="9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Lawrence" initials="CL" lastIdx="1" clrIdx="0">
    <p:extLst/>
  </p:cmAuthor>
  <p:cmAuthor id="2" name="Zareen Khan (AS)" initials="ZK(" lastIdx="106" clrIdx="1">
    <p:extLst/>
  </p:cmAuthor>
  <p:cmAuthor id="3" name="Williams, Peter [JRDBE]" initials="WP[" lastIdx="65" clrIdx="2">
    <p:extLst/>
  </p:cmAuthor>
  <p:cmAuthor id="4" name="David Margolis" initials="DM" lastIdx="23" clrIdx="3">
    <p:extLst/>
  </p:cmAuthor>
  <p:cmAuthor id="5" name="Conn Harrington" initials="CH" lastIdx="33" clrIdx="4">
    <p:extLst/>
  </p:cmAuthor>
  <p:cmAuthor id="6" name="Richard Boehme, PhD, MBA, CMPP (MTM)" initials="RBPMC(" lastIdx="35" clrIdx="5">
    <p:extLst/>
  </p:cmAuthor>
  <p:cmAuthor id="7" name="Amanda Quinn (AS)" initials="AQ(" lastIdx="5" clrIdx="6">
    <p:extLst/>
  </p:cmAuthor>
  <p:cmAuthor id="8" name="Joseph Polli" initials="JP" lastIdx="322" clrIdx="7">
    <p:extLst/>
  </p:cmAuthor>
  <p:cmAuthor id="9" name="Ronald D'Amico" initials="RD" lastIdx="29" clrIdx="8">
    <p:extLst/>
  </p:cmAuthor>
  <p:cmAuthor id="10" name="Marty St Clair" initials="MSC" lastIdx="6" clrIdx="9">
    <p:extLst/>
  </p:cmAuthor>
  <p:cmAuthor id="11" name="Vasiliki Chounta" initials="VC" lastIdx="5" clrIdx="10">
    <p:extLst/>
  </p:cmAuthor>
  <p:cmAuthor id="12" name="David Dorey" initials="DD" lastIdx="12" clrIdx="11">
    <p:extLst/>
  </p:cmAuthor>
  <p:cmAuthor id="13" name="Mark Shaefer" initials="MS" lastIdx="3" clrIdx="12">
    <p:extLst/>
  </p:cmAuthor>
  <p:cmAuthor id="14" name="Sandy Griffith" initials="SG" lastIdx="6" clrIdx="13">
    <p:extLst/>
  </p:cmAuthor>
  <p:cmAuthor id="15" name="Orkin, Chloe" initials="OC" lastIdx="16" clrIdx="14"/>
  <p:cmAuthor id="16" name="Jenna Patel (AS)" initials="JP(" lastIdx="17" clrIdx="15">
    <p:extLst>
      <p:ext uri="{19B8F6BF-5375-455C-9EA6-DF929625EA0E}">
        <p15:presenceInfo xmlns:p15="http://schemas.microsoft.com/office/powerpoint/2012/main" userId="S-1-5-21-2754625900-2601979746-2412578218-8458" providerId="AD"/>
      </p:ext>
    </p:extLst>
  </p:cmAuthor>
  <p:cmAuthor id="17" name="Beth Evans (AS)" initials="BE(" lastIdx="45" clrIdx="16">
    <p:extLst>
      <p:ext uri="{19B8F6BF-5375-455C-9EA6-DF929625EA0E}">
        <p15:presenceInfo xmlns:p15="http://schemas.microsoft.com/office/powerpoint/2012/main" userId="Beth Evans (A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A1D9"/>
    <a:srgbClr val="99DBC9"/>
    <a:srgbClr val="E6E6E6"/>
    <a:srgbClr val="F2F2F2"/>
    <a:srgbClr val="E31836"/>
    <a:srgbClr val="E35353"/>
    <a:srgbClr val="00A779"/>
    <a:srgbClr val="970096"/>
    <a:srgbClr val="002F5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3" autoAdjust="0"/>
    <p:restoredTop sz="88267" autoAdjust="0"/>
  </p:normalViewPr>
  <p:slideViewPr>
    <p:cSldViewPr snapToGrid="0" showGuides="1">
      <p:cViewPr varScale="1">
        <p:scale>
          <a:sx n="80" d="100"/>
          <a:sy n="80" d="100"/>
        </p:scale>
        <p:origin x="384" y="72"/>
      </p:cViewPr>
      <p:guideLst>
        <p:guide orient="horz" pos="2960"/>
        <p:guide pos="2880"/>
        <p:guide orient="horz" pos="418"/>
        <p:guide orient="horz" pos="3034"/>
        <p:guide orient="horz" pos="100"/>
        <p:guide orient="horz" pos="2457"/>
        <p:guide pos="5760"/>
      </p:guideLst>
    </p:cSldViewPr>
  </p:slideViewPr>
  <p:outlineViewPr>
    <p:cViewPr>
      <p:scale>
        <a:sx n="33" d="100"/>
        <a:sy n="33" d="100"/>
      </p:scale>
      <p:origin x="0" y="-218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744"/>
    </p:cViewPr>
  </p:sorterViewPr>
  <p:notesViewPr>
    <p:cSldViewPr snapToGrid="0" showGuides="1">
      <p:cViewPr varScale="1">
        <p:scale>
          <a:sx n="78" d="100"/>
          <a:sy n="78" d="100"/>
        </p:scale>
        <p:origin x="2010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2.5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2.4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-0.4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53-4E30-AEE9-FA9E76B54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26048"/>
        <c:axId val="97027584"/>
      </c:scatterChart>
      <c:valAx>
        <c:axId val="9702604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rgbClr val="000000"/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27584"/>
        <c:crosses val="autoZero"/>
        <c:crossBetween val="midCat"/>
        <c:majorUnit val="2"/>
        <c:minorUnit val="1"/>
      </c:valAx>
      <c:valAx>
        <c:axId val="97027584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</a:ln>
        </c:spPr>
        <c:crossAx val="97026048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14955495854857"/>
          <c:y val="8.7280208424749151E-2"/>
          <c:w val="0.83011773135402056"/>
          <c:h val="0.7033256488671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CAB LA + RPV LA (n=283)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1"/>
                <c:pt idx="0">
                  <c:v>Virologic nonresponse       (≥50 c/mL)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2-4408-A066-AA2A136E4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DTG/ABC/3TC (n=283)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1"/>
                <c:pt idx="0">
                  <c:v>Virologic nonresponse       (≥50 c/mL)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2-4408-A066-AA2A136E4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966144"/>
        <c:axId val="96967680"/>
      </c:barChart>
      <c:catAx>
        <c:axId val="96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19050" cap="sq" cmpd="sng" algn="ctr">
            <a:solidFill>
              <a:schemeClr val="tx1"/>
            </a:solidFill>
            <a:miter lim="8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7680"/>
        <c:crosses val="autoZero"/>
        <c:auto val="1"/>
        <c:lblAlgn val="ctr"/>
        <c:lblOffset val="100"/>
        <c:noMultiLvlLbl val="0"/>
      </c:catAx>
      <c:valAx>
        <c:axId val="9696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 dirty="0"/>
                  <a:t>Proportion</a:t>
                </a:r>
                <a:r>
                  <a:rPr lang="en-GB" sz="1100" b="1" baseline="0" dirty="0"/>
                  <a:t> of Participants</a:t>
                </a:r>
                <a:r>
                  <a:rPr lang="en-GB" sz="1100" b="1" dirty="0"/>
                  <a:t> (%)</a:t>
                </a:r>
              </a:p>
            </c:rich>
          </c:tx>
          <c:layout>
            <c:manualLayout>
              <c:xMode val="edge"/>
              <c:yMode val="edge"/>
              <c:x val="7.1108889641903119E-3"/>
              <c:y val="0.129358053497531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905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6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32869108267858"/>
          <c:y val="0.18665232805372647"/>
          <c:w val="0.30702997367085416"/>
          <c:h val="0.241351463053679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solidFill>
                <a:srgbClr val="FFFFFF">
                  <a:lumMod val="65000"/>
                </a:srgbClr>
              </a:solidFill>
            </a:ln>
          </c:spPr>
          <c:marker>
            <c:symbol val="square"/>
            <c:size val="8"/>
            <c:spPr>
              <a:solidFill>
                <a:srgbClr val="FFFFFF">
                  <a:lumMod val="65000"/>
                </a:srgbClr>
              </a:solidFill>
              <a:ln>
                <a:solidFill>
                  <a:srgbClr val="FFFFFF">
                    <a:lumMod val="65000"/>
                  </a:srgbClr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2.5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2.4</c:v>
                  </c:pt>
                </c:numCache>
              </c:numRef>
            </c:minus>
            <c:spPr>
              <a:ln w="25363">
                <a:solidFill>
                  <a:srgbClr val="FFFFFF">
                    <a:lumMod val="65000"/>
                  </a:srgbClr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-0.4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53-4E30-AEE9-FA9E76B54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26048"/>
        <c:axId val="97027584"/>
      </c:scatterChart>
      <c:valAx>
        <c:axId val="9702604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rgbClr val="FFFFFF">
                <a:lumMod val="65000"/>
              </a:srgbClr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27584"/>
        <c:crosses val="autoZero"/>
        <c:crossBetween val="midCat"/>
        <c:majorUnit val="2"/>
        <c:minorUnit val="1"/>
      </c:valAx>
      <c:valAx>
        <c:axId val="97027584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FFFFFF">
                <a:lumMod val="65000"/>
              </a:srgbClr>
            </a:solidFill>
          </a:ln>
        </c:spPr>
        <c:crossAx val="97026048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14955495854857"/>
          <c:y val="8.7280208424749151E-2"/>
          <c:w val="0.83011773135402056"/>
          <c:h val="0.7033256488671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CAB LA + RPV LA (n=283)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A779">
                  <a:alpha val="43137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12A-4E73-AB75-31403188BA5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12A-4E73-AB75-31403188BA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 nonresponse       (≥50 c/mL)</c:v>
                </c:pt>
                <c:pt idx="1">
                  <c:v>Virologic success            (&lt;50 c/mL)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2.1</c:v>
                </c:pt>
                <c:pt idx="1">
                  <c:v>93.6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2-4408-A066-AA2A136E4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DTG/ABC/3TC (n=283)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70096">
                  <a:alpha val="43137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2A-4E73-AB75-31403188BA5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12A-4E73-AB75-31403188BA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 nonresponse       (≥50 c/mL)</c:v>
                </c:pt>
                <c:pt idx="1">
                  <c:v>Virologic success            (&lt;50 c/mL)</c:v>
                </c:pt>
                <c:pt idx="2">
                  <c:v>No virologic data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2.5</c:v>
                </c:pt>
                <c:pt idx="1">
                  <c:v>93.3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2-4408-A066-AA2A136E4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966144"/>
        <c:axId val="96967680"/>
      </c:barChart>
      <c:catAx>
        <c:axId val="96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19050" cap="sq" cmpd="sng" algn="ctr">
            <a:solidFill>
              <a:schemeClr val="tx1"/>
            </a:solidFill>
            <a:miter lim="8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7680"/>
        <c:crosses val="autoZero"/>
        <c:auto val="1"/>
        <c:lblAlgn val="ctr"/>
        <c:lblOffset val="100"/>
        <c:noMultiLvlLbl val="0"/>
      </c:catAx>
      <c:valAx>
        <c:axId val="9696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 dirty="0"/>
                  <a:t>Proportion</a:t>
                </a:r>
                <a:r>
                  <a:rPr lang="en-GB" sz="1100" b="1" baseline="0" dirty="0"/>
                  <a:t> of Participants</a:t>
                </a:r>
                <a:r>
                  <a:rPr lang="en-GB" sz="1100" b="1" dirty="0"/>
                  <a:t> (%)</a:t>
                </a:r>
              </a:p>
            </c:rich>
          </c:tx>
          <c:layout>
            <c:manualLayout>
              <c:xMode val="edge"/>
              <c:yMode val="edge"/>
              <c:x val="7.1108889641903119E-3"/>
              <c:y val="0.129358053497531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905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6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32869108267858"/>
          <c:y val="0.18665232805372647"/>
          <c:w val="0.30702997367085416"/>
          <c:h val="0.241351463053679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306896354665564E-2"/>
          <c:y val="1.5728218471191956E-3"/>
          <c:w val="0.87778530065938543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4.0999999999999996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4.0999999999999996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9F-4C31-8A15-872D5A931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503680"/>
        <c:axId val="96505216"/>
      </c:scatterChart>
      <c:valAx>
        <c:axId val="96503680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sq">
            <a:solidFill>
              <a:srgbClr val="000000"/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05216"/>
        <c:crosses val="autoZero"/>
        <c:crossBetween val="midCat"/>
        <c:majorUnit val="2"/>
        <c:minorUnit val="1"/>
      </c:valAx>
      <c:valAx>
        <c:axId val="96505216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</a:ln>
        </c:spPr>
        <c:crossAx val="96503680"/>
        <c:crossesAt val="0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3213022076769"/>
          <c:y val="0.12269185370859108"/>
          <c:w val="0.81103652544229743"/>
          <c:h val="0.64879439780294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4B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71</c:v>
                </c:pt>
                <c:pt idx="1">
                  <c:v>43</c:v>
                </c:pt>
                <c:pt idx="2">
                  <c:v>38</c:v>
                </c:pt>
                <c:pt idx="3">
                  <c:v>32</c:v>
                </c:pt>
                <c:pt idx="4">
                  <c:v>31</c:v>
                </c:pt>
                <c:pt idx="5">
                  <c:v>33</c:v>
                </c:pt>
                <c:pt idx="6">
                  <c:v>29</c:v>
                </c:pt>
                <c:pt idx="7">
                  <c:v>27</c:v>
                </c:pt>
                <c:pt idx="8">
                  <c:v>27</c:v>
                </c:pt>
                <c:pt idx="9">
                  <c:v>34</c:v>
                </c:pt>
                <c:pt idx="10">
                  <c:v>24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2-40E3-9689-AA3E5B5AD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742584504"/>
        <c:axId val="742585816"/>
      </c:barChart>
      <c:catAx>
        <c:axId val="742584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Study Week</a:t>
                </a:r>
              </a:p>
            </c:rich>
          </c:tx>
          <c:layout>
            <c:manualLayout>
              <c:xMode val="edge"/>
              <c:yMode val="edge"/>
              <c:x val="0.44946018333109156"/>
              <c:y val="0.883408623715121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-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585816"/>
        <c:crosses val="autoZero"/>
        <c:auto val="1"/>
        <c:lblAlgn val="ctr"/>
        <c:lblOffset val="100"/>
        <c:noMultiLvlLbl val="0"/>
      </c:catAx>
      <c:valAx>
        <c:axId val="74258581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Participants with ISRs (%)</a:t>
                </a:r>
              </a:p>
            </c:rich>
          </c:tx>
          <c:layout>
            <c:manualLayout>
              <c:xMode val="edge"/>
              <c:yMode val="edge"/>
              <c:x val="3.6941727462578539E-2"/>
              <c:y val="7.061099370007366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584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312972719345053"/>
          <c:y val="6.9704439910272725E-2"/>
          <c:w val="0.52083828479402006"/>
          <c:h val="0.8170100867811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DTG/ABC/3TC (n=266)</c:v>
                </c:pt>
              </c:strCache>
            </c:strRef>
          </c:tx>
          <c:spPr>
            <a:solidFill>
              <a:srgbClr val="9900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500000000000015E-2"/>
                  <c:y val="-4.3584071679224073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74-4D21-98F1-9D1662FD13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fixedVal"/>
            <c:noEndCap val="0"/>
            <c:val val="0.48000000000000004"/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Week 48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4-4D21-98F1-9D1662FD13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CAB LA + RPV LA (n=263)</c:v>
                </c:pt>
              </c:strCache>
            </c:strRef>
          </c:tx>
          <c:spPr>
            <a:solidFill>
              <a:srgbClr val="00A77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499999999999999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74-4D21-98F1-9D1662FD13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fixedVal"/>
            <c:noEndCap val="0"/>
            <c:val val="0.49000000000000005"/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Week 48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74-4D21-98F1-9D1662FD1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-20"/>
        <c:axId val="740886520"/>
        <c:axId val="740885864"/>
      </c:barChart>
      <c:catAx>
        <c:axId val="740886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885864"/>
        <c:crosses val="autoZero"/>
        <c:auto val="1"/>
        <c:lblAlgn val="ctr"/>
        <c:lblOffset val="100"/>
        <c:noMultiLvlLbl val="0"/>
      </c:catAx>
      <c:valAx>
        <c:axId val="740885864"/>
        <c:scaling>
          <c:orientation val="minMax"/>
          <c:max val="38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740886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776448713938622E-2"/>
          <c:y val="0.14640157175934226"/>
          <c:w val="0.25505142984762258"/>
          <c:h val="0.7008372886354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BC9EF9-D451-45E3-8C19-73B2ACBFE0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07CC5-F216-4C33-A304-00231C5D2A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9F7BE0-E825-483B-A195-D894D488E920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4AF52-3DA4-40FF-B058-49BA7B6372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18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24250-F71E-41C3-BAD2-E21388FCE1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182"/>
            <a:ext cx="3038475" cy="465620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E47DD4-B080-49C9-99EA-CFA45FAB0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87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144C29-4331-43BB-91F0-5059F77ABB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1A709-12FF-4077-B026-3D16B27FC8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032360-986F-44D3-9625-84997D3AB44A}" type="datetimeFigureOut">
              <a:rPr lang="en-GB"/>
              <a:pPr>
                <a:defRPr/>
              </a:pPr>
              <a:t>06/03/2019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DF16D8-CCFA-4B7C-9C13-C7590F89B6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6913"/>
            <a:ext cx="62007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156D36-6C85-4632-9BDF-B58E859CF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6" y="4416191"/>
            <a:ext cx="5607050" cy="41825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240DE-C8F4-48C2-95B3-CA2D78C69E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829182"/>
            <a:ext cx="3038475" cy="4656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7FAB1-AE1A-4948-AF57-5EC05E5D8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9" y="8829182"/>
            <a:ext cx="3038475" cy="465620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1CAADE-A65E-44EF-A6E2-C7438B7392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2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B64D67D-BECD-4EA0-B1A1-71FDDB282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877031C-F051-4444-81B2-559320DF8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48928F-CDB1-4092-9420-79E4D554E6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FFEB8-E802-4D1C-AA03-B7952EC7BCC0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940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46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1CAADE-A65E-44EF-A6E2-C7438B7392D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30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83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43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9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altLang="en-US" sz="1100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8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0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3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25463"/>
            <a:ext cx="4667250" cy="2625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4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25463"/>
            <a:ext cx="4667250" cy="2625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27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49439-4BD5-4E2A-8D40-F13A6DBDBCAF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2218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75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919135-75B2-422B-9B90-C0750B987F5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275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3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66639DF1-0FC2-4DD9-9BB4-F5DE9B6C9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4181094"/>
            <a:ext cx="6473952" cy="644652"/>
          </a:xfrm>
        </p:spPr>
        <p:txBody>
          <a:bodyPr/>
          <a:lstStyle>
            <a:lvl1pPr marL="0" indent="0">
              <a:buNone/>
              <a:defRPr sz="105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681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59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234B95FC-1560-4C3C-ABCC-75D3369F1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733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1005E3-CE34-4B60-AD54-FAEE3ACA435B}"/>
              </a:ext>
            </a:extLst>
          </p:cNvPr>
          <p:cNvCxnSpPr/>
          <p:nvPr userDrawn="1"/>
        </p:nvCxnSpPr>
        <p:spPr>
          <a:xfrm>
            <a:off x="468313" y="2735263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2839213"/>
            <a:ext cx="7863840" cy="761238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16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742951"/>
            <a:ext cx="7863840" cy="1860422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3621661"/>
            <a:ext cx="7863840" cy="628650"/>
          </a:xfrm>
        </p:spPr>
        <p:txBody>
          <a:bodyPr/>
          <a:lstStyle>
            <a:lvl1pPr marL="0" indent="0">
              <a:buNone/>
              <a:defRPr sz="12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4279180"/>
            <a:ext cx="7863840" cy="562547"/>
          </a:xfrm>
        </p:spPr>
        <p:txBody>
          <a:bodyPr/>
          <a:lstStyle>
            <a:lvl1pPr marL="0" indent="0">
              <a:buNone/>
              <a:defRPr sz="105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86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5B3D8F-5BFB-4083-817D-38B6A09A18A9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013222"/>
            <a:ext cx="8358188" cy="33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54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7DDD1-25FF-462E-9F76-0CB51CDC23B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08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BCE319-7C4F-4572-95FE-BF9A95BABB48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028700"/>
            <a:ext cx="8357616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339596"/>
            <a:ext cx="8357616" cy="30449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38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F191C3-4399-4896-BE2B-2AAAD7A6789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8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E1E794-8C9B-46D8-B120-17A2E8198101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18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BBC721-7B9A-468B-995C-4E958694D35D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028700"/>
            <a:ext cx="8357616" cy="3429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300"/>
              </a:spcAft>
              <a:buNone/>
              <a:defRPr sz="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7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794A1-AD67-4D48-A891-6C9C8EA78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"/>
            <a:ext cx="7543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848263-24FE-4449-B3F6-176B8944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12825"/>
            <a:ext cx="835818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61166446-C641-4518-902D-05830C4A25D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1400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>
            <a:extLst>
              <a:ext uri="{FF2B5EF4-FFF2-40B4-BE49-F238E27FC236}">
                <a16:creationId xmlns:a16="http://schemas.microsoft.com/office/drawing/2014/main" id="{471F572F-3DD9-40FF-AE81-683880BD1D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738" y="4868863"/>
            <a:ext cx="90090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>
                <a:solidFill>
                  <a:srgbClr val="000000"/>
                </a:solidFill>
              </a:rPr>
              <a:t>Conference on Retroviruses and Opportunistic Infections; March 4–7, 2019; Seattle, WA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53" r:id="rId2"/>
    <p:sldLayoutId id="2147484754" r:id="rId3"/>
    <p:sldLayoutId id="2147484755" r:id="rId4"/>
    <p:sldLayoutId id="2147484756" r:id="rId5"/>
    <p:sldLayoutId id="2147484757" r:id="rId6"/>
    <p:sldLayoutId id="2147484758" r:id="rId7"/>
    <p:sldLayoutId id="2147484759" r:id="rId8"/>
    <p:sldLayoutId id="2147484760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-"/>
        <a:defRPr lang="en-US" sz="12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1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31" userDrawn="1">
          <p15:clr>
            <a:srgbClr val="F26B43"/>
          </p15:clr>
        </p15:guide>
        <p15:guide id="2" pos="332" userDrawn="1">
          <p15:clr>
            <a:srgbClr val="F26B43"/>
          </p15:clr>
        </p15:guide>
        <p15:guide id="3" pos="5604" userDrawn="1">
          <p15:clr>
            <a:srgbClr val="F26B43"/>
          </p15:clr>
        </p15:guide>
        <p15:guide id="4" orient="horz" pos="475" userDrawn="1">
          <p15:clr>
            <a:srgbClr val="F26B43"/>
          </p15:clr>
        </p15:guide>
        <p15:guide id="5" orient="horz" pos="27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19E849F3-7C42-4A1C-A7C7-406305AFBD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4826" y="4167188"/>
            <a:ext cx="7267574" cy="690562"/>
          </a:xfrm>
        </p:spPr>
        <p:txBody>
          <a:bodyPr/>
          <a:lstStyle/>
          <a:p>
            <a:pPr lvl="0">
              <a:spcAft>
                <a:spcPts val="400"/>
              </a:spcAft>
              <a:defRPr/>
            </a:pPr>
            <a:r>
              <a:rPr lang="en-US" sz="800" spc="-20" baseline="30000" dirty="0"/>
              <a:t>1</a:t>
            </a:r>
            <a:r>
              <a:rPr lang="en-US" sz="800" spc="-20" dirty="0"/>
              <a:t>Queen Mary University, London, United Kingdom; </a:t>
            </a:r>
            <a:r>
              <a:rPr lang="en-US" sz="800" spc="-20" baseline="30000" dirty="0"/>
              <a:t>2</a:t>
            </a:r>
            <a:r>
              <a:rPr lang="en-US" sz="800" spc="-20" dirty="0"/>
              <a:t>EPIMED GmbH, Berlin, Germany; </a:t>
            </a:r>
            <a:r>
              <a:rPr lang="en-US" sz="800" spc="-20" baseline="30000" dirty="0"/>
              <a:t>3 </a:t>
            </a:r>
            <a:r>
              <a:rPr lang="es-ES" sz="800" spc="-20" dirty="0"/>
              <a:t>Hospital Universitario Fundación Jiménez Díaz</a:t>
            </a:r>
            <a:r>
              <a:rPr lang="en-US" sz="800" spc="-20" dirty="0"/>
              <a:t>, Madrid, Spain; </a:t>
            </a:r>
            <a:br>
              <a:rPr lang="en-US" sz="800" spc="-20" dirty="0"/>
            </a:br>
            <a:r>
              <a:rPr lang="en-US" sz="800" spc="-20" baseline="30000" dirty="0"/>
              <a:t>4</a:t>
            </a:r>
            <a:r>
              <a:rPr lang="en-US" sz="800" spc="-20" dirty="0"/>
              <a:t>Central Institute of Epidemiology, Moscow, Russian Federation; </a:t>
            </a:r>
            <a:r>
              <a:rPr lang="en-US" sz="800" spc="-20" baseline="30000" dirty="0"/>
              <a:t>5</a:t>
            </a:r>
            <a:r>
              <a:rPr lang="en-US" sz="800" spc="-20" dirty="0"/>
              <a:t>University of Alabama at Birmingham, Birmingham, AL, United States; </a:t>
            </a:r>
            <a:br>
              <a:rPr lang="en-US" sz="800" spc="-20" dirty="0"/>
            </a:br>
            <a:r>
              <a:rPr lang="en-US" sz="800" spc="-20" baseline="30000" dirty="0"/>
              <a:t>6</a:t>
            </a:r>
            <a:r>
              <a:rPr lang="en-US" sz="800" spc="-20" dirty="0"/>
              <a:t>Hôpital Saint Antoine, Paris, France; </a:t>
            </a:r>
            <a:r>
              <a:rPr lang="en-US" sz="800" spc="-20" baseline="30000" dirty="0"/>
              <a:t>7</a:t>
            </a:r>
            <a:r>
              <a:rPr lang="en-US" sz="800" spc="-20" dirty="0"/>
              <a:t>National Center for Global Health and Medicine, Tokyo, Japan; </a:t>
            </a:r>
            <a:r>
              <a:rPr lang="en-US" sz="800" spc="-20" baseline="30000" dirty="0"/>
              <a:t>8</a:t>
            </a:r>
            <a:r>
              <a:rPr lang="en-US" sz="800" spc="-20" dirty="0"/>
              <a:t>ViiV Healthcare, Research Triangle Park, NC, United States; </a:t>
            </a:r>
            <a:br>
              <a:rPr lang="en-US" sz="800" spc="-20" dirty="0"/>
            </a:br>
            <a:r>
              <a:rPr lang="en-US" sz="800" spc="-20" baseline="30000" dirty="0"/>
              <a:t>9</a:t>
            </a:r>
            <a:r>
              <a:rPr lang="en-US" sz="800" spc="-20" dirty="0"/>
              <a:t>GlaxoSmithKline, Mississauga, Ontario, Canada; </a:t>
            </a:r>
            <a:r>
              <a:rPr lang="en-US" sz="800" spc="-20" baseline="30000" dirty="0"/>
              <a:t>10</a:t>
            </a:r>
            <a:r>
              <a:rPr lang="en-US" sz="800" spc="-20" dirty="0"/>
              <a:t>Janssen Research and Development, Beerse, Belgium</a:t>
            </a:r>
            <a:endParaRPr lang="en-US" sz="800" spc="-20" dirty="0">
              <a:solidFill>
                <a:srgbClr val="000000"/>
              </a:solidFill>
            </a:endParaRPr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id="{12B68F3E-0E1A-4A5C-83CE-A55EB6B38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657350"/>
            <a:ext cx="6807200" cy="14652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LONG-ACTING CABOTEGRAVIR + RILPIVIRINE FOR HIV MAINTENANCE: </a:t>
            </a:r>
            <a:br>
              <a:rPr lang="en-US" dirty="0"/>
            </a:br>
            <a:r>
              <a:rPr lang="en-US" dirty="0"/>
              <a:t>FLAIR WEEK 48 RESULTS</a:t>
            </a:r>
          </a:p>
        </p:txBody>
      </p:sp>
      <p:sp>
        <p:nvSpPr>
          <p:cNvPr id="13316" name="Text Placeholder 8">
            <a:extLst>
              <a:ext uri="{FF2B5EF4-FFF2-40B4-BE49-F238E27FC236}">
                <a16:creationId xmlns:a16="http://schemas.microsoft.com/office/drawing/2014/main" id="{A5FF2CDD-3D27-4FD6-84BF-3BA550CBA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826" y="3486150"/>
            <a:ext cx="6807199" cy="681038"/>
          </a:xfrm>
        </p:spPr>
        <p:txBody>
          <a:bodyPr>
            <a:normAutofit/>
          </a:bodyPr>
          <a:lstStyle/>
          <a:p>
            <a:pPr lvl="0">
              <a:spcAft>
                <a:spcPts val="400"/>
              </a:spcAft>
            </a:pPr>
            <a:r>
              <a:rPr lang="en-US" u="sng" dirty="0"/>
              <a:t>Chloe Orkin</a:t>
            </a:r>
            <a:r>
              <a:rPr lang="en-US" dirty="0"/>
              <a:t>,</a:t>
            </a:r>
            <a:r>
              <a:rPr lang="en-US" baseline="30000" dirty="0"/>
              <a:t>1</a:t>
            </a:r>
            <a:r>
              <a:rPr lang="en-US" dirty="0"/>
              <a:t> Keikawus Arasteh,</a:t>
            </a:r>
            <a:r>
              <a:rPr lang="en-US" baseline="30000" dirty="0"/>
              <a:t>2 </a:t>
            </a:r>
            <a:r>
              <a:rPr lang="en-US" dirty="0"/>
              <a:t>Miguel Górgolas Hernández-Mora,</a:t>
            </a:r>
            <a:r>
              <a:rPr lang="en-US" baseline="30000" dirty="0"/>
              <a:t>3 </a:t>
            </a:r>
            <a:r>
              <a:rPr lang="en-US" dirty="0"/>
              <a:t>Vadim Pokrovsky,</a:t>
            </a:r>
            <a:r>
              <a:rPr lang="en-US" baseline="30000" dirty="0"/>
              <a:t>4 </a:t>
            </a:r>
            <a:r>
              <a:rPr lang="en-US" dirty="0"/>
              <a:t>Edgar T. Overton,</a:t>
            </a:r>
            <a:r>
              <a:rPr lang="en-US" baseline="30000" dirty="0"/>
              <a:t>5 </a:t>
            </a:r>
            <a:r>
              <a:rPr lang="en-US" dirty="0"/>
              <a:t>Pierre-Marie Girard,</a:t>
            </a:r>
            <a:r>
              <a:rPr lang="en-US" baseline="30000" dirty="0"/>
              <a:t>6 </a:t>
            </a:r>
            <a:r>
              <a:rPr lang="en-US" dirty="0"/>
              <a:t>Shinichi Oka,</a:t>
            </a:r>
            <a:r>
              <a:rPr lang="en-US" baseline="30000" dirty="0"/>
              <a:t>7 </a:t>
            </a:r>
            <a:r>
              <a:rPr lang="en-US" dirty="0"/>
              <a:t>Ronald D’Amico,</a:t>
            </a:r>
            <a:r>
              <a:rPr lang="en-US" baseline="30000" dirty="0"/>
              <a:t>8 </a:t>
            </a:r>
            <a:r>
              <a:rPr lang="en-US" dirty="0"/>
              <a:t>David Dorey,</a:t>
            </a:r>
            <a:r>
              <a:rPr lang="en-US" baseline="30000" dirty="0"/>
              <a:t>9 </a:t>
            </a:r>
            <a:br>
              <a:rPr lang="en-US" baseline="30000" dirty="0"/>
            </a:br>
            <a:r>
              <a:rPr lang="en-US" dirty="0"/>
              <a:t>Sandy Griffith,</a:t>
            </a:r>
            <a:r>
              <a:rPr lang="en-US" baseline="30000" dirty="0"/>
              <a:t>8</a:t>
            </a:r>
            <a:r>
              <a:rPr lang="en-US" dirty="0"/>
              <a:t> David A Margolis,</a:t>
            </a:r>
            <a:r>
              <a:rPr lang="en-US" baseline="30000" dirty="0"/>
              <a:t>8</a:t>
            </a:r>
            <a:r>
              <a:rPr lang="en-US" dirty="0"/>
              <a:t> Peter Williams,</a:t>
            </a:r>
            <a:r>
              <a:rPr lang="en-US" baseline="30000" dirty="0"/>
              <a:t>10</a:t>
            </a:r>
            <a:r>
              <a:rPr lang="en-US" dirty="0"/>
              <a:t> Wim Parys,</a:t>
            </a:r>
            <a:r>
              <a:rPr lang="en-US" baseline="30000" dirty="0"/>
              <a:t>10</a:t>
            </a:r>
            <a:r>
              <a:rPr lang="en-US" dirty="0"/>
              <a:t> William R Spreen</a:t>
            </a:r>
            <a:r>
              <a:rPr lang="en-US" baseline="30000" dirty="0"/>
              <a:t>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31AACE-C5FA-4438-B4CA-33BE8EEFE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885" y="176960"/>
            <a:ext cx="1418603" cy="13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114301"/>
            <a:ext cx="8363966" cy="628650"/>
          </a:xfrm>
        </p:spPr>
        <p:txBody>
          <a:bodyPr/>
          <a:lstStyle/>
          <a:p>
            <a:r>
              <a:rPr lang="en-US" dirty="0"/>
              <a:t>FLAIR Plasma CAB and RPV Trough Concentrations by Visit Following CAB LA and RPV LA</a:t>
            </a:r>
            <a:endParaRPr lang="en-US" altLang="en-US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744FFFD2-DC8A-4D48-B7B8-09571CF9B7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41F5C3-4148-4B85-9737-8B7800E2B6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4444365"/>
            <a:ext cx="8357616" cy="274320"/>
          </a:xfrm>
        </p:spPr>
        <p:txBody>
          <a:bodyPr/>
          <a:lstStyle/>
          <a:p>
            <a:r>
              <a:rPr lang="en-US" dirty="0"/>
              <a:t>CAB, cabotegravir; IM, intramuscular; LA, long-acting; PA, protein-adjusted; </a:t>
            </a:r>
            <a:r>
              <a:rPr lang="en-US" altLang="en-US" dirty="0"/>
              <a:t>RPV, rilpivirine.</a:t>
            </a:r>
            <a:r>
              <a:rPr lang="en-US" dirty="0"/>
              <a:t> </a:t>
            </a:r>
          </a:p>
          <a:p>
            <a:r>
              <a:rPr lang="en-US" dirty="0"/>
              <a:t>Median (5th, 95th percentile) concentration–time data for CAB (left) and RPV (right) following monthly LA administration.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83E5BC-69D5-46D9-8D35-B1E61EEF4157}"/>
              </a:ext>
            </a:extLst>
          </p:cNvPr>
          <p:cNvSpPr txBox="1"/>
          <p:nvPr/>
        </p:nvSpPr>
        <p:spPr>
          <a:xfrm>
            <a:off x="533645" y="891813"/>
            <a:ext cx="84374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Plasma concentrations after IM CAB and RPV were comparable with those during efficacious oral regimens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CF7B83-30A6-472E-AC17-1395847DE5A3}"/>
              </a:ext>
            </a:extLst>
          </p:cNvPr>
          <p:cNvGrpSpPr/>
          <p:nvPr/>
        </p:nvGrpSpPr>
        <p:grpSpPr>
          <a:xfrm>
            <a:off x="995811" y="1451690"/>
            <a:ext cx="3448051" cy="2420001"/>
            <a:chOff x="936913" y="1652155"/>
            <a:chExt cx="3448051" cy="242000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5169AB6E-70DC-401F-B732-26DE7AA95F74}"/>
                </a:ext>
              </a:extLst>
            </p:cNvPr>
            <p:cNvGrpSpPr/>
            <p:nvPr/>
          </p:nvGrpSpPr>
          <p:grpSpPr>
            <a:xfrm>
              <a:off x="936913" y="1652155"/>
              <a:ext cx="3446623" cy="2342718"/>
              <a:chOff x="936913" y="1652155"/>
              <a:chExt cx="3446623" cy="2342718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2009CB24-1583-429B-B1D8-3E941BF5D6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B55783F6-3A70-449D-82A9-1A7BAF2B5074}"/>
                  </a:ext>
                </a:extLst>
              </p:cNvPr>
              <p:cNvGrpSpPr/>
              <p:nvPr/>
            </p:nvGrpSpPr>
            <p:grpSpPr>
              <a:xfrm>
                <a:off x="936913" y="1838759"/>
                <a:ext cx="3446623" cy="2156114"/>
                <a:chOff x="936913" y="1838759"/>
                <a:chExt cx="3446623" cy="2156114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D77615D9-0BBD-4592-8BE8-1563B0F31E51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2B2191DA-F183-43A7-9F68-878A0F8BC797}"/>
                    </a:ext>
                  </a:extLst>
                </p:cNvPr>
                <p:cNvCxnSpPr/>
                <p:nvPr/>
              </p:nvCxnSpPr>
              <p:spPr>
                <a:xfrm>
                  <a:off x="936913" y="291681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8DC44892-D399-4A15-8012-97DDD2FBD6BC}"/>
                    </a:ext>
                  </a:extLst>
                </p:cNvPr>
                <p:cNvCxnSpPr/>
                <p:nvPr/>
              </p:nvCxnSpPr>
              <p:spPr>
                <a:xfrm>
                  <a:off x="936913" y="1838759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C4593797-8B6D-47E2-93D9-3632C3C9C2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734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1503CEA-BAF7-4E4D-83C7-490E2BEE70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4805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AE3F2F13-EAD4-4933-A9D8-A09274E682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661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A50947F9-F60D-48FA-BA44-70D9F9E6EF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3447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4536FBAF-AC8E-49A2-B4A2-A4EB56EF93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2400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0CCFB4F2-4701-45BB-B4D6-69AF367561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542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F032CD3E-C5D1-4F8E-9E96-F00C111D6E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8285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A96D1184-B964-49E9-9B0E-A754C881F9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2094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8D2D6933-01D9-484E-9657-048F8BEC0F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8993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FF6DD326-797C-4273-8C7B-51A3C2140E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9705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32DE26E4-C942-4119-828F-8538BF6052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827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A45DBF1D-130F-41BB-BED7-633287FE4C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2613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DD809B01-A85D-4FDB-884F-9D51429D51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1565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BA30F8E8-F74B-487F-9E26-E17862D7D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0708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42974523-5B70-4936-83E5-F05DD479D9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9938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0249B9B0-5D67-45B8-9E95-38C986C655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374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EE3A8A95-96EB-4A3B-9240-1C3C746DBB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75972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AB5BE27-7829-419F-B292-E4C1BC85C81C}"/>
                </a:ext>
              </a:extLst>
            </p:cNvPr>
            <p:cNvGrpSpPr/>
            <p:nvPr/>
          </p:nvGrpSpPr>
          <p:grpSpPr>
            <a:xfrm rot="16200000">
              <a:off x="2662995" y="2350187"/>
              <a:ext cx="77283" cy="3366655"/>
              <a:chOff x="942108" y="1609509"/>
              <a:chExt cx="77283" cy="3366655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A7D5B81-BE16-42CF-BA48-63FF1431A9D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BFA454EE-9EDD-4836-B1AF-CC2FC45075A9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004D85E2-FC6E-4A66-82D1-240BB963E296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99F914E5-8A7F-47DD-B6C0-47A5B431D4DB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57598155-78BC-47CC-BDB3-DCA1D088B89D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8B3AE88D-2509-4CC6-990F-46C65779C021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2656740F-F8E3-41AA-8B9F-CC3F1A87FC4F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D373C767-7F8C-438D-988F-70C123D77FF7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2373E14D-EA83-4584-97E1-023A18CF57C5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C71C5CF8-58AC-444C-B6EE-31B39B0B892B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1EB0421E-950D-403F-BE67-70F67914532D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CEC23F18-F690-462E-8EF4-1C9268F2695B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BEEDA4B2-79E1-4E13-8CB7-E48A03255A61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9E646C27-8F8F-41C1-94D6-6C91FAF6255E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8C3C03-E5DE-462E-BE65-1E869D3A0754}"/>
              </a:ext>
            </a:extLst>
          </p:cNvPr>
          <p:cNvGrpSpPr/>
          <p:nvPr/>
        </p:nvGrpSpPr>
        <p:grpSpPr>
          <a:xfrm>
            <a:off x="1005083" y="3892110"/>
            <a:ext cx="3522872" cy="184666"/>
            <a:chOff x="946185" y="4092575"/>
            <a:chExt cx="3522872" cy="18466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25D90A7-717B-4DC4-A120-D6B105916D8F}"/>
                </a:ext>
              </a:extLst>
            </p:cNvPr>
            <p:cNvSpPr txBox="1"/>
            <p:nvPr/>
          </p:nvSpPr>
          <p:spPr>
            <a:xfrm>
              <a:off x="94618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D796C53-D56E-4E61-A4E2-516470834085}"/>
                </a:ext>
              </a:extLst>
            </p:cNvPr>
            <p:cNvSpPr txBox="1"/>
            <p:nvPr/>
          </p:nvSpPr>
          <p:spPr>
            <a:xfrm>
              <a:off x="418105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317FBA5-5C6D-4749-87F4-08D322F80DE2}"/>
                </a:ext>
              </a:extLst>
            </p:cNvPr>
            <p:cNvSpPr txBox="1"/>
            <p:nvPr/>
          </p:nvSpPr>
          <p:spPr>
            <a:xfrm>
              <a:off x="1240264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0CB330D-B156-44C5-AB5D-003A4CCBB452}"/>
                </a:ext>
              </a:extLst>
            </p:cNvPr>
            <p:cNvSpPr txBox="1"/>
            <p:nvPr/>
          </p:nvSpPr>
          <p:spPr>
            <a:xfrm>
              <a:off x="1534343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6A3D3D7-8B75-4F2C-848C-2736F100B227}"/>
                </a:ext>
              </a:extLst>
            </p:cNvPr>
            <p:cNvSpPr txBox="1"/>
            <p:nvPr/>
          </p:nvSpPr>
          <p:spPr>
            <a:xfrm>
              <a:off x="1828422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9FB488E-6690-4308-BF63-7E2DB9950865}"/>
                </a:ext>
              </a:extLst>
            </p:cNvPr>
            <p:cNvSpPr txBox="1"/>
            <p:nvPr/>
          </p:nvSpPr>
          <p:spPr>
            <a:xfrm>
              <a:off x="2122501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4A81DE6-1D99-4972-B7EC-F6BC112229E8}"/>
                </a:ext>
              </a:extLst>
            </p:cNvPr>
            <p:cNvSpPr txBox="1"/>
            <p:nvPr/>
          </p:nvSpPr>
          <p:spPr>
            <a:xfrm>
              <a:off x="2416580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137D07C-75F4-489B-8EDC-9B42DF24BB1F}"/>
                </a:ext>
              </a:extLst>
            </p:cNvPr>
            <p:cNvSpPr txBox="1"/>
            <p:nvPr/>
          </p:nvSpPr>
          <p:spPr>
            <a:xfrm>
              <a:off x="2710659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DE0F28A-BF5B-4F7D-9F97-61814A4FD07D}"/>
                </a:ext>
              </a:extLst>
            </p:cNvPr>
            <p:cNvSpPr txBox="1"/>
            <p:nvPr/>
          </p:nvSpPr>
          <p:spPr>
            <a:xfrm>
              <a:off x="3004738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32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ADB3B59-8DF9-49DE-B73F-F71A60E4E367}"/>
                </a:ext>
              </a:extLst>
            </p:cNvPr>
            <p:cNvSpPr txBox="1"/>
            <p:nvPr/>
          </p:nvSpPr>
          <p:spPr>
            <a:xfrm>
              <a:off x="329881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66FD64B-6BEF-4811-92A3-301D70C3FBD2}"/>
                </a:ext>
              </a:extLst>
            </p:cNvPr>
            <p:cNvSpPr txBox="1"/>
            <p:nvPr/>
          </p:nvSpPr>
          <p:spPr>
            <a:xfrm>
              <a:off x="3592896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C26810A-A166-4A9F-A363-64E05C7D45F9}"/>
                </a:ext>
              </a:extLst>
            </p:cNvPr>
            <p:cNvSpPr txBox="1"/>
            <p:nvPr/>
          </p:nvSpPr>
          <p:spPr>
            <a:xfrm>
              <a:off x="388697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44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1B5CEB4-8927-4373-9F3A-E941AF2F6D84}"/>
              </a:ext>
            </a:extLst>
          </p:cNvPr>
          <p:cNvSpPr txBox="1"/>
          <p:nvPr/>
        </p:nvSpPr>
        <p:spPr>
          <a:xfrm>
            <a:off x="2242320" y="4160217"/>
            <a:ext cx="103508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Visit (Week)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274A99-8326-4CB2-92A6-DBC6848213B3}"/>
              </a:ext>
            </a:extLst>
          </p:cNvPr>
          <p:cNvGrpSpPr/>
          <p:nvPr/>
        </p:nvGrpSpPr>
        <p:grpSpPr>
          <a:xfrm>
            <a:off x="683397" y="1547650"/>
            <a:ext cx="288000" cy="2335154"/>
            <a:chOff x="624499" y="1748115"/>
            <a:chExt cx="288000" cy="233515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67B3F06-1DD0-415A-98DA-907D61C51992}"/>
                </a:ext>
              </a:extLst>
            </p:cNvPr>
            <p:cNvSpPr txBox="1"/>
            <p:nvPr/>
          </p:nvSpPr>
          <p:spPr>
            <a:xfrm>
              <a:off x="624499" y="3898603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0.1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24B70D0-5B44-45DB-B311-0529D4EC0F7A}"/>
                </a:ext>
              </a:extLst>
            </p:cNvPr>
            <p:cNvSpPr txBox="1"/>
            <p:nvPr/>
          </p:nvSpPr>
          <p:spPr>
            <a:xfrm>
              <a:off x="624499" y="2823359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ECD0CA1-B8B2-4263-A3F2-C0D5645659E5}"/>
                </a:ext>
              </a:extLst>
            </p:cNvPr>
            <p:cNvSpPr txBox="1"/>
            <p:nvPr/>
          </p:nvSpPr>
          <p:spPr>
            <a:xfrm>
              <a:off x="624499" y="174811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30BEE93-ADB1-4FFB-A454-9AF3DD9607FC}"/>
              </a:ext>
            </a:extLst>
          </p:cNvPr>
          <p:cNvSpPr txBox="1"/>
          <p:nvPr/>
        </p:nvSpPr>
        <p:spPr>
          <a:xfrm rot="16200000">
            <a:off x="-438050" y="2620987"/>
            <a:ext cx="215091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Plasma CAB (μg/mL)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9F1313-2770-487A-8413-5691E0508543}"/>
              </a:ext>
            </a:extLst>
          </p:cNvPr>
          <p:cNvGrpSpPr/>
          <p:nvPr/>
        </p:nvGrpSpPr>
        <p:grpSpPr>
          <a:xfrm>
            <a:off x="1117023" y="1639968"/>
            <a:ext cx="3293540" cy="1348101"/>
            <a:chOff x="1117023" y="1613298"/>
            <a:chExt cx="3293540" cy="13481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B4FD6D0-2D03-4419-ADAD-D22BCA35B2F0}"/>
                </a:ext>
              </a:extLst>
            </p:cNvPr>
            <p:cNvGrpSpPr/>
            <p:nvPr/>
          </p:nvGrpSpPr>
          <p:grpSpPr>
            <a:xfrm>
              <a:off x="1117023" y="1613298"/>
              <a:ext cx="69850" cy="659537"/>
              <a:chOff x="1101164" y="1613298"/>
              <a:chExt cx="69850" cy="659537"/>
            </a:xfrm>
          </p:grpSpPr>
          <p:sp>
            <p:nvSpPr>
              <p:cNvPr id="98" name="Line 156">
                <a:extLst>
                  <a:ext uri="{FF2B5EF4-FFF2-40B4-BE49-F238E27FC236}">
                    <a16:creationId xmlns:a16="http://schemas.microsoft.com/office/drawing/2014/main" id="{CF78D7B2-D7F6-41CC-9240-4FECE73CC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6089" y="1927967"/>
                <a:ext cx="0" cy="344868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Line 157">
                <a:extLst>
                  <a:ext uri="{FF2B5EF4-FFF2-40B4-BE49-F238E27FC236}">
                    <a16:creationId xmlns:a16="http://schemas.microsoft.com/office/drawing/2014/main" id="{A8C7D888-65B7-47E2-849C-2E07BC3DB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1164" y="2272834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0" name="Line 158">
                <a:extLst>
                  <a:ext uri="{FF2B5EF4-FFF2-40B4-BE49-F238E27FC236}">
                    <a16:creationId xmlns:a16="http://schemas.microsoft.com/office/drawing/2014/main" id="{C02692C9-7E24-4DA7-B229-05D10DE02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36089" y="1613298"/>
                <a:ext cx="0" cy="290737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1" name="Line 159">
                <a:extLst>
                  <a:ext uri="{FF2B5EF4-FFF2-40B4-BE49-F238E27FC236}">
                    <a16:creationId xmlns:a16="http://schemas.microsoft.com/office/drawing/2014/main" id="{41A3F8A7-9D3E-4612-9D57-0C56E3736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1164" y="1613299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5E95F9A-51FF-4EEC-AE46-A8961E01E19D}"/>
                </a:ext>
              </a:extLst>
            </p:cNvPr>
            <p:cNvGrpSpPr/>
            <p:nvPr/>
          </p:nvGrpSpPr>
          <p:grpSpPr>
            <a:xfrm>
              <a:off x="1414156" y="2086687"/>
              <a:ext cx="66675" cy="874712"/>
              <a:chOff x="1410725" y="2133999"/>
              <a:chExt cx="66675" cy="874712"/>
            </a:xfrm>
          </p:grpSpPr>
          <p:sp>
            <p:nvSpPr>
              <p:cNvPr id="94" name="Line 164">
                <a:extLst>
                  <a:ext uri="{FF2B5EF4-FFF2-40B4-BE49-F238E27FC236}">
                    <a16:creationId xmlns:a16="http://schemas.microsoft.com/office/drawing/2014/main" id="{0DF4EE46-6052-4CED-93E1-F3198E7EB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4062" y="2493647"/>
                <a:ext cx="0" cy="515064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5" name="Line 165">
                <a:extLst>
                  <a:ext uri="{FF2B5EF4-FFF2-40B4-BE49-F238E27FC236}">
                    <a16:creationId xmlns:a16="http://schemas.microsoft.com/office/drawing/2014/main" id="{5E2A13B3-E6EC-4A07-99C2-1BF5A6151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0725" y="3008711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6" name="Line 166">
                <a:extLst>
                  <a:ext uri="{FF2B5EF4-FFF2-40B4-BE49-F238E27FC236}">
                    <a16:creationId xmlns:a16="http://schemas.microsoft.com/office/drawing/2014/main" id="{9730FA7A-1F0E-4CE7-9090-BE0E7C8FB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4062" y="2133999"/>
                <a:ext cx="0" cy="337466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7" name="Line 167">
                <a:extLst>
                  <a:ext uri="{FF2B5EF4-FFF2-40B4-BE49-F238E27FC236}">
                    <a16:creationId xmlns:a16="http://schemas.microsoft.com/office/drawing/2014/main" id="{040CC308-1C7D-4CE9-827A-B10E841E0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0725" y="2133999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AAB9BF1-1CDC-425B-A2CB-6B3554A27E49}"/>
                </a:ext>
              </a:extLst>
            </p:cNvPr>
            <p:cNvGrpSpPr/>
            <p:nvPr/>
          </p:nvGrpSpPr>
          <p:grpSpPr>
            <a:xfrm>
              <a:off x="1699113" y="2032981"/>
              <a:ext cx="69850" cy="684425"/>
              <a:chOff x="1702825" y="2089549"/>
              <a:chExt cx="69850" cy="684425"/>
            </a:xfrm>
          </p:grpSpPr>
          <p:sp>
            <p:nvSpPr>
              <p:cNvPr id="90" name="Line 168">
                <a:extLst>
                  <a:ext uri="{FF2B5EF4-FFF2-40B4-BE49-F238E27FC236}">
                    <a16:creationId xmlns:a16="http://schemas.microsoft.com/office/drawing/2014/main" id="{7B818272-1B67-49E7-9571-25C0880B55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7750" y="2388927"/>
                <a:ext cx="0" cy="385047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1" name="Line 169">
                <a:extLst>
                  <a:ext uri="{FF2B5EF4-FFF2-40B4-BE49-F238E27FC236}">
                    <a16:creationId xmlns:a16="http://schemas.microsoft.com/office/drawing/2014/main" id="{91501BB2-0A1D-44E2-91E3-E19467CF2C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2825" y="2773973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170">
                <a:extLst>
                  <a:ext uri="{FF2B5EF4-FFF2-40B4-BE49-F238E27FC236}">
                    <a16:creationId xmlns:a16="http://schemas.microsoft.com/office/drawing/2014/main" id="{B098703C-B2D5-435D-AB9A-21B8CB4C4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37750" y="2089549"/>
                <a:ext cx="0" cy="32702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3" name="Line 171">
                <a:extLst>
                  <a:ext uri="{FF2B5EF4-FFF2-40B4-BE49-F238E27FC236}">
                    <a16:creationId xmlns:a16="http://schemas.microsoft.com/office/drawing/2014/main" id="{F1E10A14-2116-4A9B-8484-938CB6151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2825" y="2089549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A3DEA50-4287-4CBE-9FFE-D974304E8015}"/>
                </a:ext>
              </a:extLst>
            </p:cNvPr>
            <p:cNvGrpSpPr/>
            <p:nvPr/>
          </p:nvGrpSpPr>
          <p:grpSpPr>
            <a:xfrm>
              <a:off x="1994388" y="1996472"/>
              <a:ext cx="66675" cy="729459"/>
              <a:chOff x="1998100" y="1996472"/>
              <a:chExt cx="66675" cy="729459"/>
            </a:xfrm>
          </p:grpSpPr>
          <p:sp>
            <p:nvSpPr>
              <p:cNvPr id="86" name="Line 172">
                <a:extLst>
                  <a:ext uri="{FF2B5EF4-FFF2-40B4-BE49-F238E27FC236}">
                    <a16:creationId xmlns:a16="http://schemas.microsoft.com/office/drawing/2014/main" id="{3489A00E-A727-42B4-B00E-4384C5589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31437" y="2332359"/>
                <a:ext cx="0" cy="393572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7" name="Line 173">
                <a:extLst>
                  <a:ext uri="{FF2B5EF4-FFF2-40B4-BE49-F238E27FC236}">
                    <a16:creationId xmlns:a16="http://schemas.microsoft.com/office/drawing/2014/main" id="{05E2749C-61B9-40A4-8905-46215E273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8100" y="2725930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174">
                <a:extLst>
                  <a:ext uri="{FF2B5EF4-FFF2-40B4-BE49-F238E27FC236}">
                    <a16:creationId xmlns:a16="http://schemas.microsoft.com/office/drawing/2014/main" id="{520E9DFB-3B69-4BC2-B85A-2549982BC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1437" y="1996472"/>
                <a:ext cx="0" cy="30162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9" name="Line 175">
                <a:extLst>
                  <a:ext uri="{FF2B5EF4-FFF2-40B4-BE49-F238E27FC236}">
                    <a16:creationId xmlns:a16="http://schemas.microsoft.com/office/drawing/2014/main" id="{056AE192-96D5-4467-AD12-9F5957C83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8100" y="1996472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7E8A181-5C42-4AE0-AA1C-D5AAF59821B8}"/>
                </a:ext>
              </a:extLst>
            </p:cNvPr>
            <p:cNvGrpSpPr/>
            <p:nvPr/>
          </p:nvGrpSpPr>
          <p:grpSpPr>
            <a:xfrm>
              <a:off x="2286488" y="1997999"/>
              <a:ext cx="66675" cy="658687"/>
              <a:chOff x="2290200" y="1997999"/>
              <a:chExt cx="66675" cy="658687"/>
            </a:xfrm>
          </p:grpSpPr>
          <p:sp>
            <p:nvSpPr>
              <p:cNvPr id="82" name="Line 176">
                <a:extLst>
                  <a:ext uri="{FF2B5EF4-FFF2-40B4-BE49-F238E27FC236}">
                    <a16:creationId xmlns:a16="http://schemas.microsoft.com/office/drawing/2014/main" id="{B608ACDF-ACF9-4F71-A2B6-EAC1A65CA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3537" y="2332834"/>
                <a:ext cx="0" cy="323852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3" name="Line 177">
                <a:extLst>
                  <a:ext uri="{FF2B5EF4-FFF2-40B4-BE49-F238E27FC236}">
                    <a16:creationId xmlns:a16="http://schemas.microsoft.com/office/drawing/2014/main" id="{41C6DDB5-7649-4868-B1DE-352137F13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0200" y="2656685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4" name="Line 178">
                <a:extLst>
                  <a:ext uri="{FF2B5EF4-FFF2-40B4-BE49-F238E27FC236}">
                    <a16:creationId xmlns:a16="http://schemas.microsoft.com/office/drawing/2014/main" id="{E10F9EBE-2CE4-4AC5-B89A-3D8A59D5C8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3537" y="1997999"/>
                <a:ext cx="0" cy="30797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179">
                <a:extLst>
                  <a:ext uri="{FF2B5EF4-FFF2-40B4-BE49-F238E27FC236}">
                    <a16:creationId xmlns:a16="http://schemas.microsoft.com/office/drawing/2014/main" id="{6E71DD1D-C7F8-4485-B33F-F49722542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0200" y="1997999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CD93CC2B-177E-4F7C-82FD-7F40FE6295EA}"/>
                </a:ext>
              </a:extLst>
            </p:cNvPr>
            <p:cNvGrpSpPr/>
            <p:nvPr/>
          </p:nvGrpSpPr>
          <p:grpSpPr>
            <a:xfrm>
              <a:off x="2581763" y="2015138"/>
              <a:ext cx="66675" cy="529928"/>
              <a:chOff x="2585475" y="2015138"/>
              <a:chExt cx="66675" cy="529928"/>
            </a:xfrm>
          </p:grpSpPr>
          <p:sp>
            <p:nvSpPr>
              <p:cNvPr id="78" name="Line 180">
                <a:extLst>
                  <a:ext uri="{FF2B5EF4-FFF2-40B4-BE49-F238E27FC236}">
                    <a16:creationId xmlns:a16="http://schemas.microsoft.com/office/drawing/2014/main" id="{2B2629FE-CF8B-4576-9CE4-8B4B08FF5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8812" y="2275874"/>
                <a:ext cx="0" cy="269191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Line 181">
                <a:extLst>
                  <a:ext uri="{FF2B5EF4-FFF2-40B4-BE49-F238E27FC236}">
                    <a16:creationId xmlns:a16="http://schemas.microsoft.com/office/drawing/2014/main" id="{4B3059E7-DC49-482C-913D-CCB2462A5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5475" y="2545066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Line 182">
                <a:extLst>
                  <a:ext uri="{FF2B5EF4-FFF2-40B4-BE49-F238E27FC236}">
                    <a16:creationId xmlns:a16="http://schemas.microsoft.com/office/drawing/2014/main" id="{D8EF6F2C-E809-4423-9FCC-6588ED2AD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8812" y="2015138"/>
                <a:ext cx="0" cy="224896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Line 183">
                <a:extLst>
                  <a:ext uri="{FF2B5EF4-FFF2-40B4-BE49-F238E27FC236}">
                    <a16:creationId xmlns:a16="http://schemas.microsoft.com/office/drawing/2014/main" id="{5F91F5AE-4FAA-4F64-AAA4-498F6E4404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5475" y="2015138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8143590-3FFE-4A9C-8508-CE905B449B25}"/>
                </a:ext>
              </a:extLst>
            </p:cNvPr>
            <p:cNvGrpSpPr/>
            <p:nvPr/>
          </p:nvGrpSpPr>
          <p:grpSpPr>
            <a:xfrm>
              <a:off x="2873863" y="1992854"/>
              <a:ext cx="66675" cy="633860"/>
              <a:chOff x="2877575" y="1972074"/>
              <a:chExt cx="66675" cy="633860"/>
            </a:xfrm>
          </p:grpSpPr>
          <p:sp>
            <p:nvSpPr>
              <p:cNvPr id="74" name="Line 184">
                <a:extLst>
                  <a:ext uri="{FF2B5EF4-FFF2-40B4-BE49-F238E27FC236}">
                    <a16:creationId xmlns:a16="http://schemas.microsoft.com/office/drawing/2014/main" id="{2D4EF2D1-5677-4E02-AACF-E8A859C99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0912" y="2242265"/>
                <a:ext cx="0" cy="363669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Line 185">
                <a:extLst>
                  <a:ext uri="{FF2B5EF4-FFF2-40B4-BE49-F238E27FC236}">
                    <a16:creationId xmlns:a16="http://schemas.microsoft.com/office/drawing/2014/main" id="{67840364-CB63-494A-898C-808FC103C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7575" y="2605934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Line 186">
                <a:extLst>
                  <a:ext uri="{FF2B5EF4-FFF2-40B4-BE49-F238E27FC236}">
                    <a16:creationId xmlns:a16="http://schemas.microsoft.com/office/drawing/2014/main" id="{7447598A-4693-4E0B-BECC-B73274FA2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0912" y="1972074"/>
                <a:ext cx="0" cy="232427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Line 187">
                <a:extLst>
                  <a:ext uri="{FF2B5EF4-FFF2-40B4-BE49-F238E27FC236}">
                    <a16:creationId xmlns:a16="http://schemas.microsoft.com/office/drawing/2014/main" id="{E0F6BAA2-A0EB-4049-BCD1-8B74C0DC0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7575" y="1972074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E6B0166-560C-4DD0-BB12-764A61B4D039}"/>
                </a:ext>
              </a:extLst>
            </p:cNvPr>
            <p:cNvGrpSpPr/>
            <p:nvPr/>
          </p:nvGrpSpPr>
          <p:grpSpPr>
            <a:xfrm>
              <a:off x="3165963" y="1927418"/>
              <a:ext cx="69850" cy="665957"/>
              <a:chOff x="3169675" y="1927418"/>
              <a:chExt cx="69850" cy="665957"/>
            </a:xfrm>
          </p:grpSpPr>
          <p:sp>
            <p:nvSpPr>
              <p:cNvPr id="70" name="Line 188">
                <a:extLst>
                  <a:ext uri="{FF2B5EF4-FFF2-40B4-BE49-F238E27FC236}">
                    <a16:creationId xmlns:a16="http://schemas.microsoft.com/office/drawing/2014/main" id="{2102DD47-27FB-41FC-90AE-DA550C119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4600" y="2219518"/>
                <a:ext cx="0" cy="373857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" name="Line 189">
                <a:extLst>
                  <a:ext uri="{FF2B5EF4-FFF2-40B4-BE49-F238E27FC236}">
                    <a16:creationId xmlns:a16="http://schemas.microsoft.com/office/drawing/2014/main" id="{7C7EFB33-9497-4808-B228-63E882976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9675" y="2593375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Line 190">
                <a:extLst>
                  <a:ext uri="{FF2B5EF4-FFF2-40B4-BE49-F238E27FC236}">
                    <a16:creationId xmlns:a16="http://schemas.microsoft.com/office/drawing/2014/main" id="{280DFF28-7DC8-4F29-A608-3F6F1E689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4600" y="1927418"/>
                <a:ext cx="0" cy="26670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3" name="Line 191">
                <a:extLst>
                  <a:ext uri="{FF2B5EF4-FFF2-40B4-BE49-F238E27FC236}">
                    <a16:creationId xmlns:a16="http://schemas.microsoft.com/office/drawing/2014/main" id="{20673047-0951-4552-8E75-948182680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9675" y="1927418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EABAA5D-1469-40B7-8E9D-245A56A15654}"/>
                </a:ext>
              </a:extLst>
            </p:cNvPr>
            <p:cNvGrpSpPr/>
            <p:nvPr/>
          </p:nvGrpSpPr>
          <p:grpSpPr>
            <a:xfrm>
              <a:off x="3461238" y="1914076"/>
              <a:ext cx="66675" cy="589811"/>
              <a:chOff x="3464950" y="1914076"/>
              <a:chExt cx="66675" cy="589811"/>
            </a:xfrm>
          </p:grpSpPr>
          <p:sp>
            <p:nvSpPr>
              <p:cNvPr id="66" name="Line 192">
                <a:extLst>
                  <a:ext uri="{FF2B5EF4-FFF2-40B4-BE49-F238E27FC236}">
                    <a16:creationId xmlns:a16="http://schemas.microsoft.com/office/drawing/2014/main" id="{BB4344FF-0270-455D-8ED8-96E1CB988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8287" y="2206231"/>
                <a:ext cx="0" cy="29765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7" name="Line 193">
                <a:extLst>
                  <a:ext uri="{FF2B5EF4-FFF2-40B4-BE49-F238E27FC236}">
                    <a16:creationId xmlns:a16="http://schemas.microsoft.com/office/drawing/2014/main" id="{176D2D75-B263-474D-AA75-B062D3E05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4950" y="2503887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8" name="Line 194">
                <a:extLst>
                  <a:ext uri="{FF2B5EF4-FFF2-40B4-BE49-F238E27FC236}">
                    <a16:creationId xmlns:a16="http://schemas.microsoft.com/office/drawing/2014/main" id="{71E8B53A-E5D7-492B-9582-A775D23C9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8287" y="1914076"/>
                <a:ext cx="0" cy="29527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Line 195">
                <a:extLst>
                  <a:ext uri="{FF2B5EF4-FFF2-40B4-BE49-F238E27FC236}">
                    <a16:creationId xmlns:a16="http://schemas.microsoft.com/office/drawing/2014/main" id="{5BD6318F-6936-47CC-B7B9-BD2B753792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4950" y="1914076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C944A2E-5F5F-4E3D-A53B-AD78BF5FE0F8}"/>
                </a:ext>
              </a:extLst>
            </p:cNvPr>
            <p:cNvGrpSpPr/>
            <p:nvPr/>
          </p:nvGrpSpPr>
          <p:grpSpPr>
            <a:xfrm>
              <a:off x="3753338" y="1882968"/>
              <a:ext cx="69850" cy="582612"/>
              <a:chOff x="3757050" y="1882968"/>
              <a:chExt cx="69850" cy="582612"/>
            </a:xfrm>
          </p:grpSpPr>
          <p:sp>
            <p:nvSpPr>
              <p:cNvPr id="53" name="Line 196">
                <a:extLst>
                  <a:ext uri="{FF2B5EF4-FFF2-40B4-BE49-F238E27FC236}">
                    <a16:creationId xmlns:a16="http://schemas.microsoft.com/office/drawing/2014/main" id="{1BB14949-D9D8-4294-BD40-5CAB89351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1975" y="2201262"/>
                <a:ext cx="0" cy="264318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Line 197">
                <a:extLst>
                  <a:ext uri="{FF2B5EF4-FFF2-40B4-BE49-F238E27FC236}">
                    <a16:creationId xmlns:a16="http://schemas.microsoft.com/office/drawing/2014/main" id="{AB1248DD-4BD6-453C-8B5D-38989115D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050" y="2465580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Line 198">
                <a:extLst>
                  <a:ext uri="{FF2B5EF4-FFF2-40B4-BE49-F238E27FC236}">
                    <a16:creationId xmlns:a16="http://schemas.microsoft.com/office/drawing/2014/main" id="{BB1DBB7C-1E83-486C-8747-F200B9BBB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1975" y="1882968"/>
                <a:ext cx="0" cy="272063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Line 199">
                <a:extLst>
                  <a:ext uri="{FF2B5EF4-FFF2-40B4-BE49-F238E27FC236}">
                    <a16:creationId xmlns:a16="http://schemas.microsoft.com/office/drawing/2014/main" id="{21E61846-9132-4D9A-9443-88579F3BD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050" y="1882968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42B44F5-8108-46FC-A4B0-1136DCBCA916}"/>
                </a:ext>
              </a:extLst>
            </p:cNvPr>
            <p:cNvGrpSpPr/>
            <p:nvPr/>
          </p:nvGrpSpPr>
          <p:grpSpPr>
            <a:xfrm>
              <a:off x="4048760" y="1938409"/>
              <a:ext cx="66675" cy="549603"/>
              <a:chOff x="4052472" y="1938409"/>
              <a:chExt cx="66675" cy="549603"/>
            </a:xfrm>
          </p:grpSpPr>
          <p:sp>
            <p:nvSpPr>
              <p:cNvPr id="49" name="Line 204">
                <a:extLst>
                  <a:ext uri="{FF2B5EF4-FFF2-40B4-BE49-F238E27FC236}">
                    <a16:creationId xmlns:a16="http://schemas.microsoft.com/office/drawing/2014/main" id="{C9FB51B7-11E3-4CE7-B305-127F0CFC9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5809" y="2165543"/>
                <a:ext cx="0" cy="322469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Line 205">
                <a:extLst>
                  <a:ext uri="{FF2B5EF4-FFF2-40B4-BE49-F238E27FC236}">
                    <a16:creationId xmlns:a16="http://schemas.microsoft.com/office/drawing/2014/main" id="{F2981BC9-DB5C-45FE-A545-CF71A44C6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2472" y="2488012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Line 206">
                <a:extLst>
                  <a:ext uri="{FF2B5EF4-FFF2-40B4-BE49-F238E27FC236}">
                    <a16:creationId xmlns:a16="http://schemas.microsoft.com/office/drawing/2014/main" id="{C0F62D99-9B24-498C-B80B-F0F1DE36C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5809" y="1938409"/>
                <a:ext cx="0" cy="201734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Line 207">
                <a:extLst>
                  <a:ext uri="{FF2B5EF4-FFF2-40B4-BE49-F238E27FC236}">
                    <a16:creationId xmlns:a16="http://schemas.microsoft.com/office/drawing/2014/main" id="{4030072E-21A0-442C-87C1-F43259D41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2472" y="1938409"/>
                <a:ext cx="66675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02E58D3-696E-4181-8F7E-17BC8A6A42DB}"/>
                </a:ext>
              </a:extLst>
            </p:cNvPr>
            <p:cNvGrpSpPr/>
            <p:nvPr/>
          </p:nvGrpSpPr>
          <p:grpSpPr>
            <a:xfrm>
              <a:off x="4340713" y="1882967"/>
              <a:ext cx="69850" cy="569913"/>
              <a:chOff x="4344425" y="1882967"/>
              <a:chExt cx="69850" cy="569913"/>
            </a:xfrm>
          </p:grpSpPr>
          <p:sp>
            <p:nvSpPr>
              <p:cNvPr id="45" name="Line 208">
                <a:extLst>
                  <a:ext uri="{FF2B5EF4-FFF2-40B4-BE49-F238E27FC236}">
                    <a16:creationId xmlns:a16="http://schemas.microsoft.com/office/drawing/2014/main" id="{CBA5482C-4DAD-409A-9A28-6BA372F0E9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9350" y="2175068"/>
                <a:ext cx="0" cy="277812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209">
                <a:extLst>
                  <a:ext uri="{FF2B5EF4-FFF2-40B4-BE49-F238E27FC236}">
                    <a16:creationId xmlns:a16="http://schemas.microsoft.com/office/drawing/2014/main" id="{FE007F7B-EA93-4898-89F8-AE34139558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44425" y="2452880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210">
                <a:extLst>
                  <a:ext uri="{FF2B5EF4-FFF2-40B4-BE49-F238E27FC236}">
                    <a16:creationId xmlns:a16="http://schemas.microsoft.com/office/drawing/2014/main" id="{3C52B073-B404-48B6-A5D6-A3E8AE0B8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9350" y="1882967"/>
                <a:ext cx="0" cy="257175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Line 211">
                <a:extLst>
                  <a:ext uri="{FF2B5EF4-FFF2-40B4-BE49-F238E27FC236}">
                    <a16:creationId xmlns:a16="http://schemas.microsoft.com/office/drawing/2014/main" id="{0B2FA0F5-381A-4AC5-B350-9E95CA498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44425" y="1882968"/>
                <a:ext cx="69850" cy="0"/>
              </a:xfrm>
              <a:prstGeom prst="line">
                <a:avLst/>
              </a:prstGeom>
              <a:solidFill>
                <a:srgbClr val="00A779"/>
              </a:solidFill>
              <a:ln w="12700">
                <a:solidFill>
                  <a:srgbClr val="00A779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8DD150E-B579-4C6B-B4E9-9AAF1DF4C3F5}"/>
                </a:ext>
              </a:extLst>
            </p:cNvPr>
            <p:cNvGrpSpPr/>
            <p:nvPr/>
          </p:nvGrpSpPr>
          <p:grpSpPr>
            <a:xfrm>
              <a:off x="1125090" y="1867913"/>
              <a:ext cx="3278987" cy="578422"/>
              <a:chOff x="1107369" y="1924449"/>
              <a:chExt cx="3294729" cy="581199"/>
            </a:xfrm>
          </p:grpSpPr>
          <p:sp>
            <p:nvSpPr>
              <p:cNvPr id="27" name="Freeform 155">
                <a:extLst>
                  <a:ext uri="{FF2B5EF4-FFF2-40B4-BE49-F238E27FC236}">
                    <a16:creationId xmlns:a16="http://schemas.microsoft.com/office/drawing/2014/main" id="{95E7440F-F097-43FC-BC39-3505D5125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271" y="1953024"/>
                <a:ext cx="3231224" cy="530336"/>
              </a:xfrm>
              <a:custGeom>
                <a:avLst/>
                <a:gdLst>
                  <a:gd name="T0" fmla="*/ 0 w 2034"/>
                  <a:gd name="T1" fmla="*/ 0 h 361"/>
                  <a:gd name="T2" fmla="*/ 46 w 2034"/>
                  <a:gd name="T3" fmla="*/ 232 h 361"/>
                  <a:gd name="T4" fmla="*/ 184 w 2034"/>
                  <a:gd name="T5" fmla="*/ 361 h 361"/>
                  <a:gd name="T6" fmla="*/ 370 w 2034"/>
                  <a:gd name="T7" fmla="*/ 292 h 361"/>
                  <a:gd name="T8" fmla="*/ 554 w 2034"/>
                  <a:gd name="T9" fmla="*/ 246 h 361"/>
                  <a:gd name="T10" fmla="*/ 740 w 2034"/>
                  <a:gd name="T11" fmla="*/ 230 h 361"/>
                  <a:gd name="T12" fmla="*/ 924 w 2034"/>
                  <a:gd name="T13" fmla="*/ 210 h 361"/>
                  <a:gd name="T14" fmla="*/ 1108 w 2034"/>
                  <a:gd name="T15" fmla="*/ 200 h 361"/>
                  <a:gd name="T16" fmla="*/ 1294 w 2034"/>
                  <a:gd name="T17" fmla="*/ 192 h 361"/>
                  <a:gd name="T18" fmla="*/ 1478 w 2034"/>
                  <a:gd name="T19" fmla="*/ 182 h 361"/>
                  <a:gd name="T20" fmla="*/ 1664 w 2034"/>
                  <a:gd name="T21" fmla="*/ 176 h 361"/>
                  <a:gd name="T22" fmla="*/ 1710 w 2034"/>
                  <a:gd name="T23" fmla="*/ 86 h 361"/>
                  <a:gd name="T24" fmla="*/ 1848 w 2034"/>
                  <a:gd name="T25" fmla="*/ 160 h 361"/>
                  <a:gd name="T26" fmla="*/ 2034 w 2034"/>
                  <a:gd name="T27" fmla="*/ 142 h 361"/>
                  <a:gd name="connsiteX0" fmla="*/ 0 w 10000"/>
                  <a:gd name="connsiteY0" fmla="*/ 0 h 10000"/>
                  <a:gd name="connsiteX1" fmla="*/ 905 w 10000"/>
                  <a:gd name="connsiteY1" fmla="*/ 10000 h 10000"/>
                  <a:gd name="connsiteX2" fmla="*/ 1819 w 10000"/>
                  <a:gd name="connsiteY2" fmla="*/ 8089 h 10000"/>
                  <a:gd name="connsiteX3" fmla="*/ 2724 w 10000"/>
                  <a:gd name="connsiteY3" fmla="*/ 6814 h 10000"/>
                  <a:gd name="connsiteX4" fmla="*/ 3638 w 10000"/>
                  <a:gd name="connsiteY4" fmla="*/ 6371 h 10000"/>
                  <a:gd name="connsiteX5" fmla="*/ 4543 w 10000"/>
                  <a:gd name="connsiteY5" fmla="*/ 5817 h 10000"/>
                  <a:gd name="connsiteX6" fmla="*/ 5447 w 10000"/>
                  <a:gd name="connsiteY6" fmla="*/ 5540 h 10000"/>
                  <a:gd name="connsiteX7" fmla="*/ 6362 w 10000"/>
                  <a:gd name="connsiteY7" fmla="*/ 5319 h 10000"/>
                  <a:gd name="connsiteX8" fmla="*/ 7266 w 10000"/>
                  <a:gd name="connsiteY8" fmla="*/ 5042 h 10000"/>
                  <a:gd name="connsiteX9" fmla="*/ 8181 w 10000"/>
                  <a:gd name="connsiteY9" fmla="*/ 4875 h 10000"/>
                  <a:gd name="connsiteX10" fmla="*/ 8407 w 10000"/>
                  <a:gd name="connsiteY10" fmla="*/ 2382 h 10000"/>
                  <a:gd name="connsiteX11" fmla="*/ 9086 w 10000"/>
                  <a:gd name="connsiteY11" fmla="*/ 4432 h 10000"/>
                  <a:gd name="connsiteX12" fmla="*/ 10000 w 10000"/>
                  <a:gd name="connsiteY12" fmla="*/ 3934 h 10000"/>
                  <a:gd name="connsiteX0" fmla="*/ 0 w 10000"/>
                  <a:gd name="connsiteY0" fmla="*/ 0 h 10000"/>
                  <a:gd name="connsiteX1" fmla="*/ 905 w 10000"/>
                  <a:gd name="connsiteY1" fmla="*/ 10000 h 10000"/>
                  <a:gd name="connsiteX2" fmla="*/ 1819 w 10000"/>
                  <a:gd name="connsiteY2" fmla="*/ 8089 h 10000"/>
                  <a:gd name="connsiteX3" fmla="*/ 2724 w 10000"/>
                  <a:gd name="connsiteY3" fmla="*/ 6814 h 10000"/>
                  <a:gd name="connsiteX4" fmla="*/ 3638 w 10000"/>
                  <a:gd name="connsiteY4" fmla="*/ 6371 h 10000"/>
                  <a:gd name="connsiteX5" fmla="*/ 4543 w 10000"/>
                  <a:gd name="connsiteY5" fmla="*/ 5817 h 10000"/>
                  <a:gd name="connsiteX6" fmla="*/ 5447 w 10000"/>
                  <a:gd name="connsiteY6" fmla="*/ 5540 h 10000"/>
                  <a:gd name="connsiteX7" fmla="*/ 6362 w 10000"/>
                  <a:gd name="connsiteY7" fmla="*/ 5319 h 10000"/>
                  <a:gd name="connsiteX8" fmla="*/ 7266 w 10000"/>
                  <a:gd name="connsiteY8" fmla="*/ 5042 h 10000"/>
                  <a:gd name="connsiteX9" fmla="*/ 8181 w 10000"/>
                  <a:gd name="connsiteY9" fmla="*/ 4875 h 10000"/>
                  <a:gd name="connsiteX10" fmla="*/ 8407 w 10000"/>
                  <a:gd name="connsiteY10" fmla="*/ 2382 h 10000"/>
                  <a:gd name="connsiteX11" fmla="*/ 9086 w 10000"/>
                  <a:gd name="connsiteY11" fmla="*/ 4432 h 10000"/>
                  <a:gd name="connsiteX12" fmla="*/ 10000 w 10000"/>
                  <a:gd name="connsiteY12" fmla="*/ 3934 h 10000"/>
                  <a:gd name="connsiteX0" fmla="*/ 0 w 10022"/>
                  <a:gd name="connsiteY0" fmla="*/ 0 h 10000"/>
                  <a:gd name="connsiteX1" fmla="*/ 927 w 10022"/>
                  <a:gd name="connsiteY1" fmla="*/ 10000 h 10000"/>
                  <a:gd name="connsiteX2" fmla="*/ 1841 w 10022"/>
                  <a:gd name="connsiteY2" fmla="*/ 8089 h 10000"/>
                  <a:gd name="connsiteX3" fmla="*/ 2746 w 10022"/>
                  <a:gd name="connsiteY3" fmla="*/ 6814 h 10000"/>
                  <a:gd name="connsiteX4" fmla="*/ 3660 w 10022"/>
                  <a:gd name="connsiteY4" fmla="*/ 6371 h 10000"/>
                  <a:gd name="connsiteX5" fmla="*/ 4565 w 10022"/>
                  <a:gd name="connsiteY5" fmla="*/ 5817 h 10000"/>
                  <a:gd name="connsiteX6" fmla="*/ 5469 w 10022"/>
                  <a:gd name="connsiteY6" fmla="*/ 5540 h 10000"/>
                  <a:gd name="connsiteX7" fmla="*/ 6384 w 10022"/>
                  <a:gd name="connsiteY7" fmla="*/ 5319 h 10000"/>
                  <a:gd name="connsiteX8" fmla="*/ 7288 w 10022"/>
                  <a:gd name="connsiteY8" fmla="*/ 5042 h 10000"/>
                  <a:gd name="connsiteX9" fmla="*/ 8203 w 10022"/>
                  <a:gd name="connsiteY9" fmla="*/ 4875 h 10000"/>
                  <a:gd name="connsiteX10" fmla="*/ 8429 w 10022"/>
                  <a:gd name="connsiteY10" fmla="*/ 2382 h 10000"/>
                  <a:gd name="connsiteX11" fmla="*/ 9108 w 10022"/>
                  <a:gd name="connsiteY11" fmla="*/ 4432 h 10000"/>
                  <a:gd name="connsiteX12" fmla="*/ 10022 w 10022"/>
                  <a:gd name="connsiteY12" fmla="*/ 3934 h 10000"/>
                  <a:gd name="connsiteX0" fmla="*/ 0 w 10022"/>
                  <a:gd name="connsiteY0" fmla="*/ 0 h 10000"/>
                  <a:gd name="connsiteX1" fmla="*/ 927 w 10022"/>
                  <a:gd name="connsiteY1" fmla="*/ 10000 h 10000"/>
                  <a:gd name="connsiteX2" fmla="*/ 1841 w 10022"/>
                  <a:gd name="connsiteY2" fmla="*/ 8089 h 10000"/>
                  <a:gd name="connsiteX3" fmla="*/ 2746 w 10022"/>
                  <a:gd name="connsiteY3" fmla="*/ 6814 h 10000"/>
                  <a:gd name="connsiteX4" fmla="*/ 3660 w 10022"/>
                  <a:gd name="connsiteY4" fmla="*/ 6371 h 10000"/>
                  <a:gd name="connsiteX5" fmla="*/ 4565 w 10022"/>
                  <a:gd name="connsiteY5" fmla="*/ 5817 h 10000"/>
                  <a:gd name="connsiteX6" fmla="*/ 5469 w 10022"/>
                  <a:gd name="connsiteY6" fmla="*/ 5540 h 10000"/>
                  <a:gd name="connsiteX7" fmla="*/ 6384 w 10022"/>
                  <a:gd name="connsiteY7" fmla="*/ 5319 h 10000"/>
                  <a:gd name="connsiteX8" fmla="*/ 7288 w 10022"/>
                  <a:gd name="connsiteY8" fmla="*/ 5042 h 10000"/>
                  <a:gd name="connsiteX9" fmla="*/ 8203 w 10022"/>
                  <a:gd name="connsiteY9" fmla="*/ 4875 h 10000"/>
                  <a:gd name="connsiteX10" fmla="*/ 8429 w 10022"/>
                  <a:gd name="connsiteY10" fmla="*/ 2382 h 10000"/>
                  <a:gd name="connsiteX11" fmla="*/ 9108 w 10022"/>
                  <a:gd name="connsiteY11" fmla="*/ 4432 h 10000"/>
                  <a:gd name="connsiteX12" fmla="*/ 10022 w 10022"/>
                  <a:gd name="connsiteY12" fmla="*/ 3934 h 10000"/>
                  <a:gd name="connsiteX0" fmla="*/ 0 w 10022"/>
                  <a:gd name="connsiteY0" fmla="*/ 0 h 10000"/>
                  <a:gd name="connsiteX1" fmla="*/ 927 w 10022"/>
                  <a:gd name="connsiteY1" fmla="*/ 10000 h 10000"/>
                  <a:gd name="connsiteX2" fmla="*/ 1841 w 10022"/>
                  <a:gd name="connsiteY2" fmla="*/ 8089 h 10000"/>
                  <a:gd name="connsiteX3" fmla="*/ 2746 w 10022"/>
                  <a:gd name="connsiteY3" fmla="*/ 6814 h 10000"/>
                  <a:gd name="connsiteX4" fmla="*/ 3660 w 10022"/>
                  <a:gd name="connsiteY4" fmla="*/ 6371 h 10000"/>
                  <a:gd name="connsiteX5" fmla="*/ 4565 w 10022"/>
                  <a:gd name="connsiteY5" fmla="*/ 5817 h 10000"/>
                  <a:gd name="connsiteX6" fmla="*/ 5469 w 10022"/>
                  <a:gd name="connsiteY6" fmla="*/ 5540 h 10000"/>
                  <a:gd name="connsiteX7" fmla="*/ 6384 w 10022"/>
                  <a:gd name="connsiteY7" fmla="*/ 5319 h 10000"/>
                  <a:gd name="connsiteX8" fmla="*/ 7288 w 10022"/>
                  <a:gd name="connsiteY8" fmla="*/ 5042 h 10000"/>
                  <a:gd name="connsiteX9" fmla="*/ 8203 w 10022"/>
                  <a:gd name="connsiteY9" fmla="*/ 4875 h 10000"/>
                  <a:gd name="connsiteX10" fmla="*/ 8429 w 10022"/>
                  <a:gd name="connsiteY10" fmla="*/ 2382 h 10000"/>
                  <a:gd name="connsiteX11" fmla="*/ 9108 w 10022"/>
                  <a:gd name="connsiteY11" fmla="*/ 4432 h 10000"/>
                  <a:gd name="connsiteX12" fmla="*/ 10022 w 10022"/>
                  <a:gd name="connsiteY12" fmla="*/ 3934 h 10000"/>
                  <a:gd name="connsiteX0" fmla="*/ 0 w 10022"/>
                  <a:gd name="connsiteY0" fmla="*/ 0 h 10000"/>
                  <a:gd name="connsiteX1" fmla="*/ 927 w 10022"/>
                  <a:gd name="connsiteY1" fmla="*/ 10000 h 10000"/>
                  <a:gd name="connsiteX2" fmla="*/ 1841 w 10022"/>
                  <a:gd name="connsiteY2" fmla="*/ 8089 h 10000"/>
                  <a:gd name="connsiteX3" fmla="*/ 2746 w 10022"/>
                  <a:gd name="connsiteY3" fmla="*/ 6814 h 10000"/>
                  <a:gd name="connsiteX4" fmla="*/ 3660 w 10022"/>
                  <a:gd name="connsiteY4" fmla="*/ 6371 h 10000"/>
                  <a:gd name="connsiteX5" fmla="*/ 4565 w 10022"/>
                  <a:gd name="connsiteY5" fmla="*/ 5817 h 10000"/>
                  <a:gd name="connsiteX6" fmla="*/ 5469 w 10022"/>
                  <a:gd name="connsiteY6" fmla="*/ 5540 h 10000"/>
                  <a:gd name="connsiteX7" fmla="*/ 6384 w 10022"/>
                  <a:gd name="connsiteY7" fmla="*/ 5319 h 10000"/>
                  <a:gd name="connsiteX8" fmla="*/ 7288 w 10022"/>
                  <a:gd name="connsiteY8" fmla="*/ 5042 h 10000"/>
                  <a:gd name="connsiteX9" fmla="*/ 8203 w 10022"/>
                  <a:gd name="connsiteY9" fmla="*/ 4875 h 10000"/>
                  <a:gd name="connsiteX10" fmla="*/ 8429 w 10022"/>
                  <a:gd name="connsiteY10" fmla="*/ 2382 h 10000"/>
                  <a:gd name="connsiteX11" fmla="*/ 9108 w 10022"/>
                  <a:gd name="connsiteY11" fmla="*/ 4432 h 10000"/>
                  <a:gd name="connsiteX12" fmla="*/ 10022 w 10022"/>
                  <a:gd name="connsiteY12" fmla="*/ 3934 h 10000"/>
                  <a:gd name="connsiteX0" fmla="*/ 0 w 10022"/>
                  <a:gd name="connsiteY0" fmla="*/ 0 h 10000"/>
                  <a:gd name="connsiteX1" fmla="*/ 927 w 10022"/>
                  <a:gd name="connsiteY1" fmla="*/ 10000 h 10000"/>
                  <a:gd name="connsiteX2" fmla="*/ 1841 w 10022"/>
                  <a:gd name="connsiteY2" fmla="*/ 8089 h 10000"/>
                  <a:gd name="connsiteX3" fmla="*/ 2746 w 10022"/>
                  <a:gd name="connsiteY3" fmla="*/ 6814 h 10000"/>
                  <a:gd name="connsiteX4" fmla="*/ 3660 w 10022"/>
                  <a:gd name="connsiteY4" fmla="*/ 6371 h 10000"/>
                  <a:gd name="connsiteX5" fmla="*/ 4565 w 10022"/>
                  <a:gd name="connsiteY5" fmla="*/ 5817 h 10000"/>
                  <a:gd name="connsiteX6" fmla="*/ 5469 w 10022"/>
                  <a:gd name="connsiteY6" fmla="*/ 5540 h 10000"/>
                  <a:gd name="connsiteX7" fmla="*/ 6384 w 10022"/>
                  <a:gd name="connsiteY7" fmla="*/ 5319 h 10000"/>
                  <a:gd name="connsiteX8" fmla="*/ 7288 w 10022"/>
                  <a:gd name="connsiteY8" fmla="*/ 5042 h 10000"/>
                  <a:gd name="connsiteX9" fmla="*/ 8203 w 10022"/>
                  <a:gd name="connsiteY9" fmla="*/ 4875 h 10000"/>
                  <a:gd name="connsiteX10" fmla="*/ 8429 w 10022"/>
                  <a:gd name="connsiteY10" fmla="*/ 2382 h 10000"/>
                  <a:gd name="connsiteX11" fmla="*/ 9108 w 10022"/>
                  <a:gd name="connsiteY11" fmla="*/ 4432 h 10000"/>
                  <a:gd name="connsiteX12" fmla="*/ 10022 w 10022"/>
                  <a:gd name="connsiteY12" fmla="*/ 3934 h 10000"/>
                  <a:gd name="connsiteX0" fmla="*/ 0 w 10022"/>
                  <a:gd name="connsiteY0" fmla="*/ 0 h 10016"/>
                  <a:gd name="connsiteX1" fmla="*/ 927 w 10022"/>
                  <a:gd name="connsiteY1" fmla="*/ 10000 h 10016"/>
                  <a:gd name="connsiteX2" fmla="*/ 1841 w 10022"/>
                  <a:gd name="connsiteY2" fmla="*/ 8089 h 10016"/>
                  <a:gd name="connsiteX3" fmla="*/ 2746 w 10022"/>
                  <a:gd name="connsiteY3" fmla="*/ 6814 h 10016"/>
                  <a:gd name="connsiteX4" fmla="*/ 3660 w 10022"/>
                  <a:gd name="connsiteY4" fmla="*/ 6371 h 10016"/>
                  <a:gd name="connsiteX5" fmla="*/ 4565 w 10022"/>
                  <a:gd name="connsiteY5" fmla="*/ 5817 h 10016"/>
                  <a:gd name="connsiteX6" fmla="*/ 5469 w 10022"/>
                  <a:gd name="connsiteY6" fmla="*/ 5540 h 10016"/>
                  <a:gd name="connsiteX7" fmla="*/ 6384 w 10022"/>
                  <a:gd name="connsiteY7" fmla="*/ 5319 h 10016"/>
                  <a:gd name="connsiteX8" fmla="*/ 7288 w 10022"/>
                  <a:gd name="connsiteY8" fmla="*/ 5042 h 10016"/>
                  <a:gd name="connsiteX9" fmla="*/ 8203 w 10022"/>
                  <a:gd name="connsiteY9" fmla="*/ 4875 h 10016"/>
                  <a:gd name="connsiteX10" fmla="*/ 8429 w 10022"/>
                  <a:gd name="connsiteY10" fmla="*/ 2382 h 10016"/>
                  <a:gd name="connsiteX11" fmla="*/ 9108 w 10022"/>
                  <a:gd name="connsiteY11" fmla="*/ 4432 h 10016"/>
                  <a:gd name="connsiteX12" fmla="*/ 10022 w 10022"/>
                  <a:gd name="connsiteY12" fmla="*/ 3934 h 10016"/>
                  <a:gd name="connsiteX0" fmla="*/ 0 w 10022"/>
                  <a:gd name="connsiteY0" fmla="*/ 0 h 10016"/>
                  <a:gd name="connsiteX1" fmla="*/ 927 w 10022"/>
                  <a:gd name="connsiteY1" fmla="*/ 10000 h 10016"/>
                  <a:gd name="connsiteX2" fmla="*/ 1841 w 10022"/>
                  <a:gd name="connsiteY2" fmla="*/ 8089 h 10016"/>
                  <a:gd name="connsiteX3" fmla="*/ 2746 w 10022"/>
                  <a:gd name="connsiteY3" fmla="*/ 6814 h 10016"/>
                  <a:gd name="connsiteX4" fmla="*/ 3660 w 10022"/>
                  <a:gd name="connsiteY4" fmla="*/ 6371 h 10016"/>
                  <a:gd name="connsiteX5" fmla="*/ 4565 w 10022"/>
                  <a:gd name="connsiteY5" fmla="*/ 5817 h 10016"/>
                  <a:gd name="connsiteX6" fmla="*/ 5469 w 10022"/>
                  <a:gd name="connsiteY6" fmla="*/ 5540 h 10016"/>
                  <a:gd name="connsiteX7" fmla="*/ 6384 w 10022"/>
                  <a:gd name="connsiteY7" fmla="*/ 5319 h 10016"/>
                  <a:gd name="connsiteX8" fmla="*/ 7288 w 10022"/>
                  <a:gd name="connsiteY8" fmla="*/ 5042 h 10016"/>
                  <a:gd name="connsiteX9" fmla="*/ 8203 w 10022"/>
                  <a:gd name="connsiteY9" fmla="*/ 4875 h 10016"/>
                  <a:gd name="connsiteX10" fmla="*/ 9108 w 10022"/>
                  <a:gd name="connsiteY10" fmla="*/ 4432 h 10016"/>
                  <a:gd name="connsiteX11" fmla="*/ 10022 w 10022"/>
                  <a:gd name="connsiteY11" fmla="*/ 3934 h 10016"/>
                  <a:gd name="connsiteX0" fmla="*/ 0 w 10022"/>
                  <a:gd name="connsiteY0" fmla="*/ 0 h 9254"/>
                  <a:gd name="connsiteX1" fmla="*/ 883 w 10022"/>
                  <a:gd name="connsiteY1" fmla="*/ 9207 h 9254"/>
                  <a:gd name="connsiteX2" fmla="*/ 1841 w 10022"/>
                  <a:gd name="connsiteY2" fmla="*/ 8089 h 9254"/>
                  <a:gd name="connsiteX3" fmla="*/ 2746 w 10022"/>
                  <a:gd name="connsiteY3" fmla="*/ 6814 h 9254"/>
                  <a:gd name="connsiteX4" fmla="*/ 3660 w 10022"/>
                  <a:gd name="connsiteY4" fmla="*/ 6371 h 9254"/>
                  <a:gd name="connsiteX5" fmla="*/ 4565 w 10022"/>
                  <a:gd name="connsiteY5" fmla="*/ 5817 h 9254"/>
                  <a:gd name="connsiteX6" fmla="*/ 5469 w 10022"/>
                  <a:gd name="connsiteY6" fmla="*/ 5540 h 9254"/>
                  <a:gd name="connsiteX7" fmla="*/ 6384 w 10022"/>
                  <a:gd name="connsiteY7" fmla="*/ 5319 h 9254"/>
                  <a:gd name="connsiteX8" fmla="*/ 7288 w 10022"/>
                  <a:gd name="connsiteY8" fmla="*/ 5042 h 9254"/>
                  <a:gd name="connsiteX9" fmla="*/ 8203 w 10022"/>
                  <a:gd name="connsiteY9" fmla="*/ 4875 h 9254"/>
                  <a:gd name="connsiteX10" fmla="*/ 9108 w 10022"/>
                  <a:gd name="connsiteY10" fmla="*/ 4432 h 9254"/>
                  <a:gd name="connsiteX11" fmla="*/ 10022 w 10022"/>
                  <a:gd name="connsiteY11" fmla="*/ 3934 h 9254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40 w 10000"/>
                  <a:gd name="connsiteY3" fmla="*/ 7363 h 10000"/>
                  <a:gd name="connsiteX4" fmla="*/ 3652 w 10000"/>
                  <a:gd name="connsiteY4" fmla="*/ 6885 h 10000"/>
                  <a:gd name="connsiteX5" fmla="*/ 4555 w 10000"/>
                  <a:gd name="connsiteY5" fmla="*/ 6286 h 10000"/>
                  <a:gd name="connsiteX6" fmla="*/ 5457 w 10000"/>
                  <a:gd name="connsiteY6" fmla="*/ 5987 h 10000"/>
                  <a:gd name="connsiteX7" fmla="*/ 6370 w 10000"/>
                  <a:gd name="connsiteY7" fmla="*/ 5748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652 w 10000"/>
                  <a:gd name="connsiteY4" fmla="*/ 6885 h 10000"/>
                  <a:gd name="connsiteX5" fmla="*/ 4555 w 10000"/>
                  <a:gd name="connsiteY5" fmla="*/ 6286 h 10000"/>
                  <a:gd name="connsiteX6" fmla="*/ 5457 w 10000"/>
                  <a:gd name="connsiteY6" fmla="*/ 5987 h 10000"/>
                  <a:gd name="connsiteX7" fmla="*/ 6370 w 10000"/>
                  <a:gd name="connsiteY7" fmla="*/ 5748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593 w 10000"/>
                  <a:gd name="connsiteY4" fmla="*/ 8013 h 10000"/>
                  <a:gd name="connsiteX5" fmla="*/ 4555 w 10000"/>
                  <a:gd name="connsiteY5" fmla="*/ 6286 h 10000"/>
                  <a:gd name="connsiteX6" fmla="*/ 5457 w 10000"/>
                  <a:gd name="connsiteY6" fmla="*/ 5987 h 10000"/>
                  <a:gd name="connsiteX7" fmla="*/ 6370 w 10000"/>
                  <a:gd name="connsiteY7" fmla="*/ 5748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593 w 10000"/>
                  <a:gd name="connsiteY4" fmla="*/ 8013 h 10000"/>
                  <a:gd name="connsiteX5" fmla="*/ 4511 w 10000"/>
                  <a:gd name="connsiteY5" fmla="*/ 7233 h 10000"/>
                  <a:gd name="connsiteX6" fmla="*/ 5457 w 10000"/>
                  <a:gd name="connsiteY6" fmla="*/ 5987 h 10000"/>
                  <a:gd name="connsiteX7" fmla="*/ 6370 w 10000"/>
                  <a:gd name="connsiteY7" fmla="*/ 5748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593 w 10000"/>
                  <a:gd name="connsiteY4" fmla="*/ 8013 h 10000"/>
                  <a:gd name="connsiteX5" fmla="*/ 4511 w 10000"/>
                  <a:gd name="connsiteY5" fmla="*/ 7233 h 10000"/>
                  <a:gd name="connsiteX6" fmla="*/ 5413 w 10000"/>
                  <a:gd name="connsiteY6" fmla="*/ 6619 h 10000"/>
                  <a:gd name="connsiteX7" fmla="*/ 6370 w 10000"/>
                  <a:gd name="connsiteY7" fmla="*/ 5748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593 w 10000"/>
                  <a:gd name="connsiteY4" fmla="*/ 8013 h 10000"/>
                  <a:gd name="connsiteX5" fmla="*/ 4511 w 10000"/>
                  <a:gd name="connsiteY5" fmla="*/ 7233 h 10000"/>
                  <a:gd name="connsiteX6" fmla="*/ 5413 w 10000"/>
                  <a:gd name="connsiteY6" fmla="*/ 6619 h 10000"/>
                  <a:gd name="connsiteX7" fmla="*/ 6326 w 10000"/>
                  <a:gd name="connsiteY7" fmla="*/ 6064 h 10000"/>
                  <a:gd name="connsiteX8" fmla="*/ 7272 w 10000"/>
                  <a:gd name="connsiteY8" fmla="*/ 544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10000"/>
                  <a:gd name="connsiteY0" fmla="*/ 0 h 10000"/>
                  <a:gd name="connsiteX1" fmla="*/ 881 w 10000"/>
                  <a:gd name="connsiteY1" fmla="*/ 9949 h 10000"/>
                  <a:gd name="connsiteX2" fmla="*/ 1763 w 10000"/>
                  <a:gd name="connsiteY2" fmla="*/ 8290 h 10000"/>
                  <a:gd name="connsiteX3" fmla="*/ 2710 w 10000"/>
                  <a:gd name="connsiteY3" fmla="*/ 7859 h 10000"/>
                  <a:gd name="connsiteX4" fmla="*/ 3593 w 10000"/>
                  <a:gd name="connsiteY4" fmla="*/ 8013 h 10000"/>
                  <a:gd name="connsiteX5" fmla="*/ 4511 w 10000"/>
                  <a:gd name="connsiteY5" fmla="*/ 7233 h 10000"/>
                  <a:gd name="connsiteX6" fmla="*/ 5413 w 10000"/>
                  <a:gd name="connsiteY6" fmla="*/ 6619 h 10000"/>
                  <a:gd name="connsiteX7" fmla="*/ 6326 w 10000"/>
                  <a:gd name="connsiteY7" fmla="*/ 6064 h 10000"/>
                  <a:gd name="connsiteX8" fmla="*/ 7250 w 10000"/>
                  <a:gd name="connsiteY8" fmla="*/ 5538 h 10000"/>
                  <a:gd name="connsiteX9" fmla="*/ 8185 w 10000"/>
                  <a:gd name="connsiteY9" fmla="*/ 5268 h 10000"/>
                  <a:gd name="connsiteX10" fmla="*/ 9088 w 10000"/>
                  <a:gd name="connsiteY10" fmla="*/ 4789 h 10000"/>
                  <a:gd name="connsiteX11" fmla="*/ 10000 w 10000"/>
                  <a:gd name="connsiteY11" fmla="*/ 4251 h 10000"/>
                  <a:gd name="connsiteX0" fmla="*/ 0 w 9985"/>
                  <a:gd name="connsiteY0" fmla="*/ 0 h 10000"/>
                  <a:gd name="connsiteX1" fmla="*/ 881 w 9985"/>
                  <a:gd name="connsiteY1" fmla="*/ 9949 h 10000"/>
                  <a:gd name="connsiteX2" fmla="*/ 1763 w 9985"/>
                  <a:gd name="connsiteY2" fmla="*/ 8290 h 10000"/>
                  <a:gd name="connsiteX3" fmla="*/ 2710 w 9985"/>
                  <a:gd name="connsiteY3" fmla="*/ 7859 h 10000"/>
                  <a:gd name="connsiteX4" fmla="*/ 3593 w 9985"/>
                  <a:gd name="connsiteY4" fmla="*/ 8013 h 10000"/>
                  <a:gd name="connsiteX5" fmla="*/ 4511 w 9985"/>
                  <a:gd name="connsiteY5" fmla="*/ 7233 h 10000"/>
                  <a:gd name="connsiteX6" fmla="*/ 5413 w 9985"/>
                  <a:gd name="connsiteY6" fmla="*/ 6619 h 10000"/>
                  <a:gd name="connsiteX7" fmla="*/ 6326 w 9985"/>
                  <a:gd name="connsiteY7" fmla="*/ 6064 h 10000"/>
                  <a:gd name="connsiteX8" fmla="*/ 7250 w 9985"/>
                  <a:gd name="connsiteY8" fmla="*/ 5538 h 10000"/>
                  <a:gd name="connsiteX9" fmla="*/ 8185 w 9985"/>
                  <a:gd name="connsiteY9" fmla="*/ 5268 h 10000"/>
                  <a:gd name="connsiteX10" fmla="*/ 9088 w 9985"/>
                  <a:gd name="connsiteY10" fmla="*/ 4789 h 10000"/>
                  <a:gd name="connsiteX11" fmla="*/ 9985 w 9985"/>
                  <a:gd name="connsiteY11" fmla="*/ 4567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985" h="10000">
                    <a:moveTo>
                      <a:pt x="0" y="0"/>
                    </a:moveTo>
                    <a:cubicBezTo>
                      <a:pt x="917" y="10781"/>
                      <a:pt x="880" y="10064"/>
                      <a:pt x="881" y="9949"/>
                    </a:cubicBezTo>
                    <a:lnTo>
                      <a:pt x="1763" y="8290"/>
                    </a:lnTo>
                    <a:lnTo>
                      <a:pt x="2710" y="7859"/>
                    </a:lnTo>
                    <a:lnTo>
                      <a:pt x="3593" y="8013"/>
                    </a:lnTo>
                    <a:lnTo>
                      <a:pt x="4511" y="7233"/>
                    </a:lnTo>
                    <a:lnTo>
                      <a:pt x="5413" y="6619"/>
                    </a:lnTo>
                    <a:lnTo>
                      <a:pt x="6326" y="6064"/>
                    </a:lnTo>
                    <a:lnTo>
                      <a:pt x="7250" y="5538"/>
                    </a:lnTo>
                    <a:lnTo>
                      <a:pt x="8185" y="5268"/>
                    </a:lnTo>
                    <a:cubicBezTo>
                      <a:pt x="8487" y="5158"/>
                      <a:pt x="8786" y="4959"/>
                      <a:pt x="9088" y="4789"/>
                    </a:cubicBezTo>
                    <a:lnTo>
                      <a:pt x="9985" y="4567"/>
                    </a:lnTo>
                  </a:path>
                </a:pathLst>
              </a:custGeom>
              <a:noFill/>
              <a:ln w="28575">
                <a:solidFill>
                  <a:srgbClr val="00A77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07A9D5B9-D7A6-43C1-BAF8-B07830C81D6F}"/>
                  </a:ext>
                </a:extLst>
              </p:cNvPr>
              <p:cNvGrpSpPr/>
              <p:nvPr/>
            </p:nvGrpSpPr>
            <p:grpSpPr>
              <a:xfrm>
                <a:off x="1107369" y="1924449"/>
                <a:ext cx="3294729" cy="581199"/>
                <a:chOff x="1107369" y="1924449"/>
                <a:chExt cx="3294729" cy="581199"/>
              </a:xfrm>
            </p:grpSpPr>
            <p:sp>
              <p:nvSpPr>
                <p:cNvPr id="29" name="Freeform 213">
                  <a:extLst>
                    <a:ext uri="{FF2B5EF4-FFF2-40B4-BE49-F238E27FC236}">
                      <a16:creationId xmlns:a16="http://schemas.microsoft.com/office/drawing/2014/main" id="{EEEBB3C9-2C6E-4016-99D4-50D310564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7369" y="1924449"/>
                  <a:ext cx="53975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Freeform 215">
                  <a:extLst>
                    <a:ext uri="{FF2B5EF4-FFF2-40B4-BE49-F238E27FC236}">
                      <a16:creationId xmlns:a16="http://schemas.microsoft.com/office/drawing/2014/main" id="{DAB9182E-7BAC-4DB5-AC9F-9697035B86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2746" y="2448498"/>
                  <a:ext cx="57150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Freeform 216">
                  <a:extLst>
                    <a:ext uri="{FF2B5EF4-FFF2-40B4-BE49-F238E27FC236}">
                      <a16:creationId xmlns:a16="http://schemas.microsoft.com/office/drawing/2014/main" id="{E241C601-BF9D-45FD-98EB-EA14150FFA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2254" y="2356960"/>
                  <a:ext cx="53975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Freeform 217">
                  <a:extLst>
                    <a:ext uri="{FF2B5EF4-FFF2-40B4-BE49-F238E27FC236}">
                      <a16:creationId xmlns:a16="http://schemas.microsoft.com/office/drawing/2014/main" id="{154D7E0A-008D-472A-923B-612F37EE9B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5763" y="2337626"/>
                  <a:ext cx="57150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Freeform 218">
                  <a:extLst>
                    <a:ext uri="{FF2B5EF4-FFF2-40B4-BE49-F238E27FC236}">
                      <a16:creationId xmlns:a16="http://schemas.microsoft.com/office/drawing/2014/main" id="{1272FB85-71E2-47A2-B904-DEE901B2BA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0853" y="2341961"/>
                  <a:ext cx="53975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Freeform 219">
                  <a:extLst>
                    <a:ext uri="{FF2B5EF4-FFF2-40B4-BE49-F238E27FC236}">
                      <a16:creationId xmlns:a16="http://schemas.microsoft.com/office/drawing/2014/main" id="{1BCB0904-9116-472D-8760-4131C9328E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5958" y="2299548"/>
                  <a:ext cx="57150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Freeform 220">
                  <a:extLst>
                    <a:ext uri="{FF2B5EF4-FFF2-40B4-BE49-F238E27FC236}">
                      <a16:creationId xmlns:a16="http://schemas.microsoft.com/office/drawing/2014/main" id="{BA12197B-47BF-403D-8BD2-DB11CA66B1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9460" y="2264328"/>
                  <a:ext cx="57150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Freeform 221">
                  <a:extLst>
                    <a:ext uri="{FF2B5EF4-FFF2-40B4-BE49-F238E27FC236}">
                      <a16:creationId xmlns:a16="http://schemas.microsoft.com/office/drawing/2014/main" id="{3B2F9E95-5D57-4827-84A1-9D8B3B9E1C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4558" y="2241206"/>
                  <a:ext cx="57150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Freeform 222">
                  <a:extLst>
                    <a:ext uri="{FF2B5EF4-FFF2-40B4-BE49-F238E27FC236}">
                      <a16:creationId xmlns:a16="http://schemas.microsoft.com/office/drawing/2014/main" id="{57F42C47-0364-4F0B-89BD-4059FAC682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9655" y="2213375"/>
                  <a:ext cx="57150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Freeform 223">
                  <a:extLst>
                    <a:ext uri="{FF2B5EF4-FFF2-40B4-BE49-F238E27FC236}">
                      <a16:creationId xmlns:a16="http://schemas.microsoft.com/office/drawing/2014/main" id="{B7F2025E-054D-4806-A2F8-6B8AA38A3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4753" y="2203849"/>
                  <a:ext cx="57150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Freeform 225">
                  <a:extLst>
                    <a:ext uri="{FF2B5EF4-FFF2-40B4-BE49-F238E27FC236}">
                      <a16:creationId xmlns:a16="http://schemas.microsoft.com/office/drawing/2014/main" id="{AE2BB339-387B-4813-B96E-F15371EDA1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9998" y="2178449"/>
                  <a:ext cx="57150" cy="57150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Freeform 226">
                  <a:extLst>
                    <a:ext uri="{FF2B5EF4-FFF2-40B4-BE49-F238E27FC236}">
                      <a16:creationId xmlns:a16="http://schemas.microsoft.com/office/drawing/2014/main" id="{CD370A24-2135-4BFF-8E70-15CDD730E5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4948" y="2170138"/>
                  <a:ext cx="57150" cy="53975"/>
                </a:xfrm>
                <a:prstGeom prst="ellipse">
                  <a:avLst/>
                </a:pr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278179-A819-4854-8821-3B9D3A665E00}"/>
              </a:ext>
            </a:extLst>
          </p:cNvPr>
          <p:cNvGrpSpPr/>
          <p:nvPr/>
        </p:nvGrpSpPr>
        <p:grpSpPr>
          <a:xfrm>
            <a:off x="2750939" y="3156032"/>
            <a:ext cx="1718101" cy="324902"/>
            <a:chOff x="2097519" y="2924332"/>
            <a:chExt cx="1718101" cy="32490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E65B1C-1662-4C0F-8973-ECCE2A746DFF}"/>
                </a:ext>
              </a:extLst>
            </p:cNvPr>
            <p:cNvGrpSpPr/>
            <p:nvPr/>
          </p:nvGrpSpPr>
          <p:grpSpPr>
            <a:xfrm>
              <a:off x="2097519" y="2924332"/>
              <a:ext cx="1341452" cy="153888"/>
              <a:chOff x="2062350" y="3170517"/>
              <a:chExt cx="1341452" cy="153888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9CB814A-859D-420F-8770-FD8876852E07}"/>
                  </a:ext>
                </a:extLst>
              </p:cNvPr>
              <p:cNvSpPr txBox="1"/>
              <p:nvPr/>
            </p:nvSpPr>
            <p:spPr>
              <a:xfrm>
                <a:off x="2361019" y="3170517"/>
                <a:ext cx="1042783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srgbClr val="000000"/>
                    </a:solidFill>
                    <a:latin typeface="Arial"/>
                  </a:rPr>
                  <a:t>CAB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 (n=278)</a:t>
                </a: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BD24000-696C-40EC-9D10-EB0E8D756FA2}"/>
                  </a:ext>
                </a:extLst>
              </p:cNvPr>
              <p:cNvGrpSpPr/>
              <p:nvPr/>
            </p:nvGrpSpPr>
            <p:grpSpPr>
              <a:xfrm>
                <a:off x="2062350" y="3218788"/>
                <a:ext cx="263525" cy="53975"/>
                <a:chOff x="2529215" y="3366022"/>
                <a:chExt cx="263525" cy="53975"/>
              </a:xfrm>
            </p:grpSpPr>
            <p:sp>
              <p:nvSpPr>
                <p:cNvPr id="23" name="Line 212">
                  <a:extLst>
                    <a:ext uri="{FF2B5EF4-FFF2-40B4-BE49-F238E27FC236}">
                      <a16:creationId xmlns:a16="http://schemas.microsoft.com/office/drawing/2014/main" id="{7859C5AC-5846-45F0-B3A9-45D19B65FF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9215" y="3393009"/>
                  <a:ext cx="263525" cy="0"/>
                </a:xfrm>
                <a:prstGeom prst="line">
                  <a:avLst/>
                </a:prstGeom>
                <a:noFill/>
                <a:ln w="28575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Freeform 227">
                  <a:extLst>
                    <a:ext uri="{FF2B5EF4-FFF2-40B4-BE49-F238E27FC236}">
                      <a16:creationId xmlns:a16="http://schemas.microsoft.com/office/drawing/2014/main" id="{3BA51522-9839-4C38-8BB4-D568FD2846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3990" y="3366022"/>
                  <a:ext cx="57150" cy="53975"/>
                </a:xfrm>
                <a:custGeom>
                  <a:avLst/>
                  <a:gdLst>
                    <a:gd name="T0" fmla="*/ 0 w 36"/>
                    <a:gd name="T1" fmla="*/ 16 h 34"/>
                    <a:gd name="T2" fmla="*/ 0 w 36"/>
                    <a:gd name="T3" fmla="*/ 16 h 34"/>
                    <a:gd name="T4" fmla="*/ 2 w 36"/>
                    <a:gd name="T5" fmla="*/ 10 h 34"/>
                    <a:gd name="T6" fmla="*/ 6 w 36"/>
                    <a:gd name="T7" fmla="*/ 4 h 34"/>
                    <a:gd name="T8" fmla="*/ 10 w 36"/>
                    <a:gd name="T9" fmla="*/ 0 h 34"/>
                    <a:gd name="T10" fmla="*/ 18 w 36"/>
                    <a:gd name="T11" fmla="*/ 0 h 34"/>
                    <a:gd name="T12" fmla="*/ 18 w 36"/>
                    <a:gd name="T13" fmla="*/ 0 h 34"/>
                    <a:gd name="T14" fmla="*/ 24 w 36"/>
                    <a:gd name="T15" fmla="*/ 0 h 34"/>
                    <a:gd name="T16" fmla="*/ 30 w 36"/>
                    <a:gd name="T17" fmla="*/ 4 h 34"/>
                    <a:gd name="T18" fmla="*/ 34 w 36"/>
                    <a:gd name="T19" fmla="*/ 10 h 34"/>
                    <a:gd name="T20" fmla="*/ 36 w 36"/>
                    <a:gd name="T21" fmla="*/ 16 h 34"/>
                    <a:gd name="T22" fmla="*/ 36 w 36"/>
                    <a:gd name="T23" fmla="*/ 16 h 34"/>
                    <a:gd name="T24" fmla="*/ 34 w 36"/>
                    <a:gd name="T25" fmla="*/ 24 h 34"/>
                    <a:gd name="T26" fmla="*/ 30 w 36"/>
                    <a:gd name="T27" fmla="*/ 30 h 34"/>
                    <a:gd name="T28" fmla="*/ 24 w 36"/>
                    <a:gd name="T29" fmla="*/ 34 h 34"/>
                    <a:gd name="T30" fmla="*/ 18 w 36"/>
                    <a:gd name="T31" fmla="*/ 34 h 34"/>
                    <a:gd name="T32" fmla="*/ 18 w 36"/>
                    <a:gd name="T33" fmla="*/ 34 h 34"/>
                    <a:gd name="T34" fmla="*/ 10 w 36"/>
                    <a:gd name="T35" fmla="*/ 34 h 34"/>
                    <a:gd name="T36" fmla="*/ 6 w 36"/>
                    <a:gd name="T37" fmla="*/ 30 h 34"/>
                    <a:gd name="T38" fmla="*/ 2 w 36"/>
                    <a:gd name="T39" fmla="*/ 24 h 34"/>
                    <a:gd name="T40" fmla="*/ 0 w 36"/>
                    <a:gd name="T41" fmla="*/ 16 h 34"/>
                    <a:gd name="T42" fmla="*/ 0 w 36"/>
                    <a:gd name="T4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4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6" y="16"/>
                      </a:lnTo>
                      <a:lnTo>
                        <a:pt x="36" y="16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A779"/>
                </a:solidFill>
                <a:ln w="19050">
                  <a:solidFill>
                    <a:srgbClr val="00A7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DED0EC5-E7D5-4661-8F83-A85CC7D52673}"/>
                </a:ext>
              </a:extLst>
            </p:cNvPr>
            <p:cNvGrpSpPr/>
            <p:nvPr/>
          </p:nvGrpSpPr>
          <p:grpSpPr>
            <a:xfrm>
              <a:off x="2097519" y="3095346"/>
              <a:ext cx="1718101" cy="153888"/>
              <a:chOff x="2062350" y="3341531"/>
              <a:chExt cx="1718101" cy="15388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F4650E-CDE0-4525-B994-1CDB87EB201C}"/>
                  </a:ext>
                </a:extLst>
              </p:cNvPr>
              <p:cNvSpPr txBox="1"/>
              <p:nvPr/>
            </p:nvSpPr>
            <p:spPr>
              <a:xfrm>
                <a:off x="2361019" y="3341531"/>
                <a:ext cx="141943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PA-IC</a:t>
                </a:r>
                <a:r>
                  <a:rPr kumimoji="0" lang="en-US" sz="10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90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 (0.166 µg/mL)</a:t>
                </a:r>
              </a:p>
            </p:txBody>
          </p:sp>
          <p:sp>
            <p:nvSpPr>
              <p:cNvPr id="20" name="Line 212">
                <a:extLst>
                  <a:ext uri="{FF2B5EF4-FFF2-40B4-BE49-F238E27FC236}">
                    <a16:creationId xmlns:a16="http://schemas.microsoft.com/office/drawing/2014/main" id="{6BB4DC52-EB27-4621-A9C7-30777DB5C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2350" y="3421867"/>
                <a:ext cx="26352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2CD78DC-FF7A-450F-80DE-8088B020377B}"/>
              </a:ext>
            </a:extLst>
          </p:cNvPr>
          <p:cNvGrpSpPr/>
          <p:nvPr/>
        </p:nvGrpSpPr>
        <p:grpSpPr>
          <a:xfrm>
            <a:off x="5367281" y="1457757"/>
            <a:ext cx="3448051" cy="2420001"/>
            <a:chOff x="936913" y="1652155"/>
            <a:chExt cx="3448051" cy="2420001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21E25EEE-A7C5-4397-AE14-B38F418C8123}"/>
                </a:ext>
              </a:extLst>
            </p:cNvPr>
            <p:cNvGrpSpPr/>
            <p:nvPr/>
          </p:nvGrpSpPr>
          <p:grpSpPr>
            <a:xfrm>
              <a:off x="936913" y="1652155"/>
              <a:ext cx="3446623" cy="2342718"/>
              <a:chOff x="936913" y="1652155"/>
              <a:chExt cx="3446623" cy="2342718"/>
            </a:xfrm>
          </p:grpSpPr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9D8D4354-EE29-4CCA-9893-61EF78784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D469817-C88E-4A03-8293-40F80D4C2088}"/>
                  </a:ext>
                </a:extLst>
              </p:cNvPr>
              <p:cNvGrpSpPr/>
              <p:nvPr/>
            </p:nvGrpSpPr>
            <p:grpSpPr>
              <a:xfrm>
                <a:off x="936913" y="1850244"/>
                <a:ext cx="3446623" cy="2144629"/>
                <a:chOff x="936913" y="1850244"/>
                <a:chExt cx="3446623" cy="2144629"/>
              </a:xfrm>
            </p:grpSpPr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A30EC804-742D-4BB1-B09B-9365B82E8C9C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A94F242F-F460-446D-BB22-12C248BD6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48653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3B8C5416-C798-4B2A-9540-68F7DF329054}"/>
                    </a:ext>
                  </a:extLst>
                </p:cNvPr>
                <p:cNvCxnSpPr/>
                <p:nvPr/>
              </p:nvCxnSpPr>
              <p:spPr>
                <a:xfrm>
                  <a:off x="936913" y="35905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3EDCE080-CEBD-4A5C-91B1-82893B3568F0}"/>
                    </a:ext>
                  </a:extLst>
                </p:cNvPr>
                <p:cNvCxnSpPr/>
                <p:nvPr/>
              </p:nvCxnSpPr>
              <p:spPr>
                <a:xfrm>
                  <a:off x="936913" y="2253848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7E925DA5-C08B-48A9-A2D1-8D51A4D6E1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5024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0510EDCA-BFC0-4985-ADE8-B552A6AC5A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162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8EB5D3AC-DC61-4FAF-B871-84CE5DD2CB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8239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453B8C14-44FE-460D-82DE-7BA59932CE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46059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7221C53B-8682-4BC2-8882-2FDC99A163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5083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56297E52-D712-4A70-9DE8-6D6D89CFE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65611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76506A72-354C-473A-8076-5BB935869B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7854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DC1DF3DA-4737-4DEA-AB88-82783A2709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5389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1FCBFB96-3E6C-4BC0-BA9F-9C6316C9C2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8850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C825ACA8-1097-4CD0-8C18-A4BD42D28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5473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6F1C4504-2AAC-4E9E-B376-20288E4A51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209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57BD0594-8A6D-4A7D-BBFE-6A1763A558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99109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A4147C9C-0809-4138-A18E-E96BF9BC31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88934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2DBD143B-E418-41FB-AB87-9E729F08AEB0}"/>
                </a:ext>
              </a:extLst>
            </p:cNvPr>
            <p:cNvGrpSpPr/>
            <p:nvPr/>
          </p:nvGrpSpPr>
          <p:grpSpPr>
            <a:xfrm rot="16200000">
              <a:off x="2662995" y="2350187"/>
              <a:ext cx="77283" cy="3366655"/>
              <a:chOff x="942108" y="1609509"/>
              <a:chExt cx="77283" cy="3366655"/>
            </a:xfrm>
          </p:grpSpPr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F0DD4F0C-74E8-43EA-A74C-3FC2FC5E30C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BF98A098-98BC-4758-9097-3D72E60A3C68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B5E2A793-93A0-4729-8A30-624A5582CD4C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5647F0BE-B357-489D-A748-F37F7C7AF056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3292A0A5-5CEF-4C59-B06F-7EE4C6BD007A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7EAD04DC-C79A-47BB-B14A-1D6B068F9872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61039CE6-0404-44D6-83E0-DE51B92ECA8A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6E888683-5F83-432C-A632-870FA5CF264E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D127DBD-A834-4A95-BD58-1105D51A1DE5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950ACACF-0DFD-4937-81A9-11336ACA894E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593999C-05DE-44C7-BC42-54BE9536099A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B86EB80A-8532-43B1-BACE-902E02A7945E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A9C2B791-DF01-491F-B286-37F336A91CD5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724C0E27-C602-4B34-A170-866C5A923BD8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D036F1F1-0FB0-48BD-B603-C453D805DECB}"/>
              </a:ext>
            </a:extLst>
          </p:cNvPr>
          <p:cNvGrpSpPr/>
          <p:nvPr/>
        </p:nvGrpSpPr>
        <p:grpSpPr>
          <a:xfrm>
            <a:off x="5376553" y="3898177"/>
            <a:ext cx="3522872" cy="184666"/>
            <a:chOff x="946185" y="4092575"/>
            <a:chExt cx="3522872" cy="184666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B6AC00BB-33DA-49A7-9D9D-15ED5527D843}"/>
                </a:ext>
              </a:extLst>
            </p:cNvPr>
            <p:cNvSpPr txBox="1"/>
            <p:nvPr/>
          </p:nvSpPr>
          <p:spPr>
            <a:xfrm>
              <a:off x="94618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18FC6A0-6373-473A-8B44-458A9D7D510A}"/>
                </a:ext>
              </a:extLst>
            </p:cNvPr>
            <p:cNvSpPr txBox="1"/>
            <p:nvPr/>
          </p:nvSpPr>
          <p:spPr>
            <a:xfrm>
              <a:off x="418105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F1A487A-1E8D-4492-B864-F66F7484E0CF}"/>
                </a:ext>
              </a:extLst>
            </p:cNvPr>
            <p:cNvSpPr txBox="1"/>
            <p:nvPr/>
          </p:nvSpPr>
          <p:spPr>
            <a:xfrm>
              <a:off x="1240264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05B3E8C-9557-42BA-B0FE-60407ED389BA}"/>
                </a:ext>
              </a:extLst>
            </p:cNvPr>
            <p:cNvSpPr txBox="1"/>
            <p:nvPr/>
          </p:nvSpPr>
          <p:spPr>
            <a:xfrm>
              <a:off x="1534343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5474FB9-1BE4-44AE-8E04-C922CC7C0032}"/>
                </a:ext>
              </a:extLst>
            </p:cNvPr>
            <p:cNvSpPr txBox="1"/>
            <p:nvPr/>
          </p:nvSpPr>
          <p:spPr>
            <a:xfrm>
              <a:off x="1828422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C524E70-B096-4DD6-9E91-12EECFABE485}"/>
                </a:ext>
              </a:extLst>
            </p:cNvPr>
            <p:cNvSpPr txBox="1"/>
            <p:nvPr/>
          </p:nvSpPr>
          <p:spPr>
            <a:xfrm>
              <a:off x="2122501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D15805E-7673-4FC3-9B91-2636BA7F23D9}"/>
                </a:ext>
              </a:extLst>
            </p:cNvPr>
            <p:cNvSpPr txBox="1"/>
            <p:nvPr/>
          </p:nvSpPr>
          <p:spPr>
            <a:xfrm>
              <a:off x="2416580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F4617327-6836-4D1D-8905-831A83DE4902}"/>
                </a:ext>
              </a:extLst>
            </p:cNvPr>
            <p:cNvSpPr txBox="1"/>
            <p:nvPr/>
          </p:nvSpPr>
          <p:spPr>
            <a:xfrm>
              <a:off x="2710659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46C8E4A-BF37-4F5B-A426-30EC383A7C20}"/>
                </a:ext>
              </a:extLst>
            </p:cNvPr>
            <p:cNvSpPr txBox="1"/>
            <p:nvPr/>
          </p:nvSpPr>
          <p:spPr>
            <a:xfrm>
              <a:off x="3004738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32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50BDC574-ECB3-4065-AC74-84FB4746EA5F}"/>
                </a:ext>
              </a:extLst>
            </p:cNvPr>
            <p:cNvSpPr txBox="1"/>
            <p:nvPr/>
          </p:nvSpPr>
          <p:spPr>
            <a:xfrm>
              <a:off x="329881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14C07E4-BEF9-40A3-A764-E16794EC7004}"/>
                </a:ext>
              </a:extLst>
            </p:cNvPr>
            <p:cNvSpPr txBox="1"/>
            <p:nvPr/>
          </p:nvSpPr>
          <p:spPr>
            <a:xfrm>
              <a:off x="3592896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F69DB452-8449-4488-8548-BD104FAD41F6}"/>
                </a:ext>
              </a:extLst>
            </p:cNvPr>
            <p:cNvSpPr txBox="1"/>
            <p:nvPr/>
          </p:nvSpPr>
          <p:spPr>
            <a:xfrm>
              <a:off x="388697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44</a:t>
              </a:r>
            </a:p>
          </p:txBody>
        </p:sp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4058BE66-71DD-49E7-8D20-56017987E038}"/>
              </a:ext>
            </a:extLst>
          </p:cNvPr>
          <p:cNvSpPr txBox="1"/>
          <p:nvPr/>
        </p:nvSpPr>
        <p:spPr>
          <a:xfrm>
            <a:off x="6613790" y="4179570"/>
            <a:ext cx="103508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Visit (Week)</a:t>
            </a: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2D64FDA-24CB-4793-AAE4-C4A448A40489}"/>
              </a:ext>
            </a:extLst>
          </p:cNvPr>
          <p:cNvGrpSpPr/>
          <p:nvPr/>
        </p:nvGrpSpPr>
        <p:grpSpPr>
          <a:xfrm>
            <a:off x="5054867" y="1968806"/>
            <a:ext cx="288000" cy="1920065"/>
            <a:chOff x="624499" y="2163204"/>
            <a:chExt cx="288000" cy="1920065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8AA8E2B-EA43-4DDD-A93D-E017257247E6}"/>
                </a:ext>
              </a:extLst>
            </p:cNvPr>
            <p:cNvSpPr txBox="1"/>
            <p:nvPr/>
          </p:nvSpPr>
          <p:spPr>
            <a:xfrm>
              <a:off x="624499" y="3898603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DECBFD0-B658-4B8C-A685-993AC8C166EB}"/>
                </a:ext>
              </a:extLst>
            </p:cNvPr>
            <p:cNvSpPr txBox="1"/>
            <p:nvPr/>
          </p:nvSpPr>
          <p:spPr>
            <a:xfrm>
              <a:off x="624499" y="3497128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6FF26CF2-852D-4745-B928-7BD5109E8F74}"/>
                </a:ext>
              </a:extLst>
            </p:cNvPr>
            <p:cNvSpPr txBox="1"/>
            <p:nvPr/>
          </p:nvSpPr>
          <p:spPr>
            <a:xfrm>
              <a:off x="624499" y="2163204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100</a:t>
              </a:r>
            </a:p>
          </p:txBody>
        </p: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7C185AAC-479D-4EBB-8339-1AC2C7F8B7F1}"/>
              </a:ext>
            </a:extLst>
          </p:cNvPr>
          <p:cNvSpPr txBox="1"/>
          <p:nvPr/>
        </p:nvSpPr>
        <p:spPr>
          <a:xfrm rot="16200000">
            <a:off x="3876271" y="2627054"/>
            <a:ext cx="215091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Plasma RPV (ng/mL)</a:t>
            </a:r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2421C93-8FD5-48CC-A4A0-CA7785E13C47}"/>
              </a:ext>
            </a:extLst>
          </p:cNvPr>
          <p:cNvGrpSpPr/>
          <p:nvPr/>
        </p:nvGrpSpPr>
        <p:grpSpPr>
          <a:xfrm>
            <a:off x="7264398" y="3400900"/>
            <a:ext cx="1718101" cy="311554"/>
            <a:chOff x="2097519" y="2957702"/>
            <a:chExt cx="1718101" cy="311554"/>
          </a:xfrm>
        </p:grpSpPr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B197BC31-59AF-4146-AA71-EF1A900E344C}"/>
                </a:ext>
              </a:extLst>
            </p:cNvPr>
            <p:cNvGrpSpPr/>
            <p:nvPr/>
          </p:nvGrpSpPr>
          <p:grpSpPr>
            <a:xfrm>
              <a:off x="2097519" y="2957702"/>
              <a:ext cx="1488549" cy="153888"/>
              <a:chOff x="2062350" y="3203887"/>
              <a:chExt cx="1488549" cy="153888"/>
            </a:xfrm>
          </p:grpSpPr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DD20BA93-1103-4D0A-A50B-FD74953CAC45}"/>
                  </a:ext>
                </a:extLst>
              </p:cNvPr>
              <p:cNvSpPr txBox="1"/>
              <p:nvPr/>
            </p:nvSpPr>
            <p:spPr>
              <a:xfrm>
                <a:off x="2361019" y="3203887"/>
                <a:ext cx="118988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RPV (n=278)</a:t>
                </a:r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A1DEC6EB-7E99-4883-BDE3-3B9AE1BBFB8B}"/>
                  </a:ext>
                </a:extLst>
              </p:cNvPr>
              <p:cNvGrpSpPr/>
              <p:nvPr/>
            </p:nvGrpSpPr>
            <p:grpSpPr>
              <a:xfrm>
                <a:off x="2062350" y="3252158"/>
                <a:ext cx="263525" cy="53975"/>
                <a:chOff x="2529215" y="3399392"/>
                <a:chExt cx="263525" cy="53975"/>
              </a:xfrm>
            </p:grpSpPr>
            <p:sp>
              <p:nvSpPr>
                <p:cNvPr id="217" name="Line 212">
                  <a:extLst>
                    <a:ext uri="{FF2B5EF4-FFF2-40B4-BE49-F238E27FC236}">
                      <a16:creationId xmlns:a16="http://schemas.microsoft.com/office/drawing/2014/main" id="{D16ABFB1-0539-4182-9D29-114D56910C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9215" y="3426379"/>
                  <a:ext cx="263525" cy="0"/>
                </a:xfrm>
                <a:prstGeom prst="line">
                  <a:avLst/>
                </a:prstGeom>
                <a:solidFill>
                  <a:srgbClr val="00306B"/>
                </a:solidFill>
                <a:ln w="28575">
                  <a:solidFill>
                    <a:srgbClr val="00306B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8" name="Freeform 227">
                  <a:extLst>
                    <a:ext uri="{FF2B5EF4-FFF2-40B4-BE49-F238E27FC236}">
                      <a16:creationId xmlns:a16="http://schemas.microsoft.com/office/drawing/2014/main" id="{230E7D45-05DD-426F-998A-63BBA3D9B1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3990" y="3399392"/>
                  <a:ext cx="57150" cy="53975"/>
                </a:xfrm>
                <a:custGeom>
                  <a:avLst/>
                  <a:gdLst>
                    <a:gd name="T0" fmla="*/ 0 w 36"/>
                    <a:gd name="T1" fmla="*/ 16 h 34"/>
                    <a:gd name="T2" fmla="*/ 0 w 36"/>
                    <a:gd name="T3" fmla="*/ 16 h 34"/>
                    <a:gd name="T4" fmla="*/ 2 w 36"/>
                    <a:gd name="T5" fmla="*/ 10 h 34"/>
                    <a:gd name="T6" fmla="*/ 6 w 36"/>
                    <a:gd name="T7" fmla="*/ 4 h 34"/>
                    <a:gd name="T8" fmla="*/ 10 w 36"/>
                    <a:gd name="T9" fmla="*/ 0 h 34"/>
                    <a:gd name="T10" fmla="*/ 18 w 36"/>
                    <a:gd name="T11" fmla="*/ 0 h 34"/>
                    <a:gd name="T12" fmla="*/ 18 w 36"/>
                    <a:gd name="T13" fmla="*/ 0 h 34"/>
                    <a:gd name="T14" fmla="*/ 24 w 36"/>
                    <a:gd name="T15" fmla="*/ 0 h 34"/>
                    <a:gd name="T16" fmla="*/ 30 w 36"/>
                    <a:gd name="T17" fmla="*/ 4 h 34"/>
                    <a:gd name="T18" fmla="*/ 34 w 36"/>
                    <a:gd name="T19" fmla="*/ 10 h 34"/>
                    <a:gd name="T20" fmla="*/ 36 w 36"/>
                    <a:gd name="T21" fmla="*/ 16 h 34"/>
                    <a:gd name="T22" fmla="*/ 36 w 36"/>
                    <a:gd name="T23" fmla="*/ 16 h 34"/>
                    <a:gd name="T24" fmla="*/ 34 w 36"/>
                    <a:gd name="T25" fmla="*/ 24 h 34"/>
                    <a:gd name="T26" fmla="*/ 30 w 36"/>
                    <a:gd name="T27" fmla="*/ 30 h 34"/>
                    <a:gd name="T28" fmla="*/ 24 w 36"/>
                    <a:gd name="T29" fmla="*/ 34 h 34"/>
                    <a:gd name="T30" fmla="*/ 18 w 36"/>
                    <a:gd name="T31" fmla="*/ 34 h 34"/>
                    <a:gd name="T32" fmla="*/ 18 w 36"/>
                    <a:gd name="T33" fmla="*/ 34 h 34"/>
                    <a:gd name="T34" fmla="*/ 10 w 36"/>
                    <a:gd name="T35" fmla="*/ 34 h 34"/>
                    <a:gd name="T36" fmla="*/ 6 w 36"/>
                    <a:gd name="T37" fmla="*/ 30 h 34"/>
                    <a:gd name="T38" fmla="*/ 2 w 36"/>
                    <a:gd name="T39" fmla="*/ 24 h 34"/>
                    <a:gd name="T40" fmla="*/ 0 w 36"/>
                    <a:gd name="T41" fmla="*/ 16 h 34"/>
                    <a:gd name="T42" fmla="*/ 0 w 36"/>
                    <a:gd name="T4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4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6" y="16"/>
                      </a:lnTo>
                      <a:lnTo>
                        <a:pt x="36" y="16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306B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A4881B5A-F081-4D4D-80A4-82205A82A381}"/>
                </a:ext>
              </a:extLst>
            </p:cNvPr>
            <p:cNvGrpSpPr/>
            <p:nvPr/>
          </p:nvGrpSpPr>
          <p:grpSpPr>
            <a:xfrm>
              <a:off x="2097519" y="3115368"/>
              <a:ext cx="1718101" cy="153888"/>
              <a:chOff x="2062350" y="3361553"/>
              <a:chExt cx="1718101" cy="153888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DEF44B51-5703-4723-8295-BA2F70D144D9}"/>
                  </a:ext>
                </a:extLst>
              </p:cNvPr>
              <p:cNvSpPr txBox="1"/>
              <p:nvPr/>
            </p:nvSpPr>
            <p:spPr>
              <a:xfrm>
                <a:off x="2361019" y="3361553"/>
                <a:ext cx="141943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PA-IC</a:t>
                </a:r>
                <a:r>
                  <a:rPr kumimoji="0" lang="en-US" sz="10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90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 (12 ng/mL)</a:t>
                </a:r>
              </a:p>
            </p:txBody>
          </p:sp>
          <p:sp>
            <p:nvSpPr>
              <p:cNvPr id="214" name="Line 212">
                <a:extLst>
                  <a:ext uri="{FF2B5EF4-FFF2-40B4-BE49-F238E27FC236}">
                    <a16:creationId xmlns:a16="http://schemas.microsoft.com/office/drawing/2014/main" id="{3C2B534F-91EB-4C71-B6CC-1AF8DC917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2350" y="3441889"/>
                <a:ext cx="26352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A9F8F9E-AEDB-4FD5-906A-0955064F2570}"/>
              </a:ext>
            </a:extLst>
          </p:cNvPr>
          <p:cNvGrpSpPr/>
          <p:nvPr/>
        </p:nvGrpSpPr>
        <p:grpSpPr>
          <a:xfrm>
            <a:off x="5477532" y="1698908"/>
            <a:ext cx="3295650" cy="1359694"/>
            <a:chOff x="5477532" y="1634138"/>
            <a:chExt cx="3295650" cy="1359694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C2FA8136-490D-4D66-93D7-0C0FBC97495D}"/>
                </a:ext>
              </a:extLst>
            </p:cNvPr>
            <p:cNvGrpSpPr/>
            <p:nvPr/>
          </p:nvGrpSpPr>
          <p:grpSpPr>
            <a:xfrm>
              <a:off x="5477532" y="1634138"/>
              <a:ext cx="3295650" cy="1359694"/>
              <a:chOff x="5477532" y="1634138"/>
              <a:chExt cx="3295650" cy="1359694"/>
            </a:xfrm>
          </p:grpSpPr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53DA9593-623C-4E42-8CA5-75C603450BC5}"/>
                  </a:ext>
                </a:extLst>
              </p:cNvPr>
              <p:cNvGrpSpPr/>
              <p:nvPr/>
            </p:nvGrpSpPr>
            <p:grpSpPr>
              <a:xfrm>
                <a:off x="5477532" y="1634138"/>
                <a:ext cx="69850" cy="1014781"/>
                <a:chOff x="5477532" y="1634138"/>
                <a:chExt cx="69850" cy="1014781"/>
              </a:xfrm>
            </p:grpSpPr>
            <p:sp>
              <p:nvSpPr>
                <p:cNvPr id="292" name="Line 229">
                  <a:extLst>
                    <a:ext uri="{FF2B5EF4-FFF2-40B4-BE49-F238E27FC236}">
                      <a16:creationId xmlns:a16="http://schemas.microsoft.com/office/drawing/2014/main" id="{3F21975D-4688-44BD-AA2C-1D9600A6A1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12457" y="2120339"/>
                  <a:ext cx="0" cy="52858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3" name="Line 230">
                  <a:extLst>
                    <a:ext uri="{FF2B5EF4-FFF2-40B4-BE49-F238E27FC236}">
                      <a16:creationId xmlns:a16="http://schemas.microsoft.com/office/drawing/2014/main" id="{9BC4C2F8-ACE0-489C-8308-E588D4D598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77532" y="2648919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4" name="Line 231">
                  <a:extLst>
                    <a:ext uri="{FF2B5EF4-FFF2-40B4-BE49-F238E27FC236}">
                      <a16:creationId xmlns:a16="http://schemas.microsoft.com/office/drawing/2014/main" id="{8EF17D3A-D16A-4E7C-8627-297294C7CE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12457" y="1634138"/>
                  <a:ext cx="0" cy="43815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5" name="Line 232">
                  <a:extLst>
                    <a:ext uri="{FF2B5EF4-FFF2-40B4-BE49-F238E27FC236}">
                      <a16:creationId xmlns:a16="http://schemas.microsoft.com/office/drawing/2014/main" id="{8220DF05-17C1-4575-BB6D-CEAA953061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77532" y="1634138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7" name="Group 236">
                <a:extLst>
                  <a:ext uri="{FF2B5EF4-FFF2-40B4-BE49-F238E27FC236}">
                    <a16:creationId xmlns:a16="http://schemas.microsoft.com/office/drawing/2014/main" id="{083EF8C9-6891-49AF-B62D-C338BB88D882}"/>
                  </a:ext>
                </a:extLst>
              </p:cNvPr>
              <p:cNvGrpSpPr/>
              <p:nvPr/>
            </p:nvGrpSpPr>
            <p:grpSpPr>
              <a:xfrm>
                <a:off x="5769632" y="2031043"/>
                <a:ext cx="69850" cy="962789"/>
                <a:chOff x="5769632" y="2031043"/>
                <a:chExt cx="69850" cy="962789"/>
              </a:xfrm>
            </p:grpSpPr>
            <p:sp>
              <p:nvSpPr>
                <p:cNvPr id="288" name="Line 237">
                  <a:extLst>
                    <a:ext uri="{FF2B5EF4-FFF2-40B4-BE49-F238E27FC236}">
                      <a16:creationId xmlns:a16="http://schemas.microsoft.com/office/drawing/2014/main" id="{EC2CD0B0-4B04-421C-93A5-C36F490BB1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04557" y="2524533"/>
                  <a:ext cx="0" cy="469299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9" name="Line 238">
                  <a:extLst>
                    <a:ext uri="{FF2B5EF4-FFF2-40B4-BE49-F238E27FC236}">
                      <a16:creationId xmlns:a16="http://schemas.microsoft.com/office/drawing/2014/main" id="{2F2166F8-313C-4D3E-B5B7-E22ADC7393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9632" y="2993832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0" name="Line 239">
                  <a:extLst>
                    <a:ext uri="{FF2B5EF4-FFF2-40B4-BE49-F238E27FC236}">
                      <a16:creationId xmlns:a16="http://schemas.microsoft.com/office/drawing/2014/main" id="{28BDCA46-2059-4CAE-A089-04FC862075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804557" y="2031043"/>
                  <a:ext cx="0" cy="433251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1" name="Line 240">
                  <a:extLst>
                    <a:ext uri="{FF2B5EF4-FFF2-40B4-BE49-F238E27FC236}">
                      <a16:creationId xmlns:a16="http://schemas.microsoft.com/office/drawing/2014/main" id="{6EDE1591-487F-435A-9EF7-E1AC01661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9632" y="2031043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A276D985-2F4C-4DE8-B9A9-B35A1C3BE13A}"/>
                  </a:ext>
                </a:extLst>
              </p:cNvPr>
              <p:cNvGrpSpPr/>
              <p:nvPr/>
            </p:nvGrpSpPr>
            <p:grpSpPr>
              <a:xfrm>
                <a:off x="6064907" y="2020260"/>
                <a:ext cx="66675" cy="863029"/>
                <a:chOff x="6064907" y="2020260"/>
                <a:chExt cx="66675" cy="863029"/>
              </a:xfrm>
            </p:grpSpPr>
            <p:sp>
              <p:nvSpPr>
                <p:cNvPr id="284" name="Line 241">
                  <a:extLst>
                    <a:ext uri="{FF2B5EF4-FFF2-40B4-BE49-F238E27FC236}">
                      <a16:creationId xmlns:a16="http://schemas.microsoft.com/office/drawing/2014/main" id="{EEB69202-1EAF-4B29-9DBB-550D41B565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99832" y="2446530"/>
                  <a:ext cx="0" cy="433596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5" name="Line 242">
                  <a:extLst>
                    <a:ext uri="{FF2B5EF4-FFF2-40B4-BE49-F238E27FC236}">
                      <a16:creationId xmlns:a16="http://schemas.microsoft.com/office/drawing/2014/main" id="{826FFD62-A177-428E-B0C1-686991E892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64907" y="2883289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Line 243">
                  <a:extLst>
                    <a:ext uri="{FF2B5EF4-FFF2-40B4-BE49-F238E27FC236}">
                      <a16:creationId xmlns:a16="http://schemas.microsoft.com/office/drawing/2014/main" id="{E5B7C168-6A38-4917-BF75-F00935CDB2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099832" y="2020260"/>
                  <a:ext cx="0" cy="384842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7" name="Line 244">
                  <a:extLst>
                    <a:ext uri="{FF2B5EF4-FFF2-40B4-BE49-F238E27FC236}">
                      <a16:creationId xmlns:a16="http://schemas.microsoft.com/office/drawing/2014/main" id="{6A47F3AF-9D7D-4CCC-9CD8-2B3E3F749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64907" y="2020261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18EF8B68-F173-4B25-8873-BEB24D41580E}"/>
                  </a:ext>
                </a:extLst>
              </p:cNvPr>
              <p:cNvGrpSpPr/>
              <p:nvPr/>
            </p:nvGrpSpPr>
            <p:grpSpPr>
              <a:xfrm>
                <a:off x="6357007" y="2008520"/>
                <a:ext cx="69850" cy="836473"/>
                <a:chOff x="6357007" y="2008520"/>
                <a:chExt cx="69850" cy="836473"/>
              </a:xfrm>
            </p:grpSpPr>
            <p:sp>
              <p:nvSpPr>
                <p:cNvPr id="280" name="Line 245">
                  <a:extLst>
                    <a:ext uri="{FF2B5EF4-FFF2-40B4-BE49-F238E27FC236}">
                      <a16:creationId xmlns:a16="http://schemas.microsoft.com/office/drawing/2014/main" id="{A88A34B2-FB85-49C2-B212-2994D58459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91932" y="2405102"/>
                  <a:ext cx="0" cy="439891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1" name="Line 246">
                  <a:extLst>
                    <a:ext uri="{FF2B5EF4-FFF2-40B4-BE49-F238E27FC236}">
                      <a16:creationId xmlns:a16="http://schemas.microsoft.com/office/drawing/2014/main" id="{87CE1FAA-7A83-435E-8521-9429035D65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57007" y="2844993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2" name="Line 247">
                  <a:extLst>
                    <a:ext uri="{FF2B5EF4-FFF2-40B4-BE49-F238E27FC236}">
                      <a16:creationId xmlns:a16="http://schemas.microsoft.com/office/drawing/2014/main" id="{A2380D3B-A2FE-43BF-BAFB-F2CC578316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391932" y="2008520"/>
                  <a:ext cx="0" cy="34355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3" name="Line 248">
                  <a:extLst>
                    <a:ext uri="{FF2B5EF4-FFF2-40B4-BE49-F238E27FC236}">
                      <a16:creationId xmlns:a16="http://schemas.microsoft.com/office/drawing/2014/main" id="{96ED3387-9917-40E2-91CE-316A5C990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57007" y="2008521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0" name="Group 239">
                <a:extLst>
                  <a:ext uri="{FF2B5EF4-FFF2-40B4-BE49-F238E27FC236}">
                    <a16:creationId xmlns:a16="http://schemas.microsoft.com/office/drawing/2014/main" id="{2A01D5F4-EF10-4A2D-9A7E-4DE9BE1D4DC3}"/>
                  </a:ext>
                </a:extLst>
              </p:cNvPr>
              <p:cNvGrpSpPr/>
              <p:nvPr/>
            </p:nvGrpSpPr>
            <p:grpSpPr>
              <a:xfrm>
                <a:off x="6652282" y="1991712"/>
                <a:ext cx="66675" cy="837406"/>
                <a:chOff x="6652282" y="1991712"/>
                <a:chExt cx="66675" cy="837406"/>
              </a:xfrm>
            </p:grpSpPr>
            <p:sp>
              <p:nvSpPr>
                <p:cNvPr id="276" name="Line 249">
                  <a:extLst>
                    <a:ext uri="{FF2B5EF4-FFF2-40B4-BE49-F238E27FC236}">
                      <a16:creationId xmlns:a16="http://schemas.microsoft.com/office/drawing/2014/main" id="{B3B1BC66-9863-499E-8265-9C366ACA10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84032" y="2352076"/>
                  <a:ext cx="0" cy="477042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7" name="Line 250">
                  <a:extLst>
                    <a:ext uri="{FF2B5EF4-FFF2-40B4-BE49-F238E27FC236}">
                      <a16:creationId xmlns:a16="http://schemas.microsoft.com/office/drawing/2014/main" id="{EE744793-487C-497F-8EE2-B48867C9D3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52282" y="2829118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8" name="Line 251">
                  <a:extLst>
                    <a:ext uri="{FF2B5EF4-FFF2-40B4-BE49-F238E27FC236}">
                      <a16:creationId xmlns:a16="http://schemas.microsoft.com/office/drawing/2014/main" id="{2C438172-AB5C-4DF8-824E-78CAE10498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684032" y="1991712"/>
                  <a:ext cx="0" cy="31003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9" name="Line 252">
                  <a:extLst>
                    <a:ext uri="{FF2B5EF4-FFF2-40B4-BE49-F238E27FC236}">
                      <a16:creationId xmlns:a16="http://schemas.microsoft.com/office/drawing/2014/main" id="{0CD434F0-D961-44DB-A1C8-2BD8107753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52282" y="1991712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1" name="Group 240">
                <a:extLst>
                  <a:ext uri="{FF2B5EF4-FFF2-40B4-BE49-F238E27FC236}">
                    <a16:creationId xmlns:a16="http://schemas.microsoft.com/office/drawing/2014/main" id="{E8D1F3D5-0E33-4043-AC40-904012B9325B}"/>
                  </a:ext>
                </a:extLst>
              </p:cNvPr>
              <p:cNvGrpSpPr/>
              <p:nvPr/>
            </p:nvGrpSpPr>
            <p:grpSpPr>
              <a:xfrm>
                <a:off x="6944382" y="1955995"/>
                <a:ext cx="69850" cy="818349"/>
                <a:chOff x="6944382" y="1955995"/>
                <a:chExt cx="69850" cy="818349"/>
              </a:xfrm>
            </p:grpSpPr>
            <p:sp>
              <p:nvSpPr>
                <p:cNvPr id="272" name="Line 253">
                  <a:extLst>
                    <a:ext uri="{FF2B5EF4-FFF2-40B4-BE49-F238E27FC236}">
                      <a16:creationId xmlns:a16="http://schemas.microsoft.com/office/drawing/2014/main" id="{1A03A575-8F96-4966-B8F8-11ADEE68FA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79307" y="2340956"/>
                  <a:ext cx="0" cy="4333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3" name="Line 254">
                  <a:extLst>
                    <a:ext uri="{FF2B5EF4-FFF2-40B4-BE49-F238E27FC236}">
                      <a16:creationId xmlns:a16="http://schemas.microsoft.com/office/drawing/2014/main" id="{6624B670-85C9-487D-AEAB-32860F1700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44382" y="2774344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4" name="Line 255">
                  <a:extLst>
                    <a:ext uri="{FF2B5EF4-FFF2-40B4-BE49-F238E27FC236}">
                      <a16:creationId xmlns:a16="http://schemas.microsoft.com/office/drawing/2014/main" id="{26D7A591-551B-41F8-AAA1-F5EF996F14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979307" y="1955995"/>
                  <a:ext cx="0" cy="330929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5" name="Line 256">
                  <a:extLst>
                    <a:ext uri="{FF2B5EF4-FFF2-40B4-BE49-F238E27FC236}">
                      <a16:creationId xmlns:a16="http://schemas.microsoft.com/office/drawing/2014/main" id="{1BEB654E-D322-4349-8810-6B081DDD5C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44382" y="1955995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E59E2C1B-58EC-4665-8716-61E444443639}"/>
                  </a:ext>
                </a:extLst>
              </p:cNvPr>
              <p:cNvGrpSpPr/>
              <p:nvPr/>
            </p:nvGrpSpPr>
            <p:grpSpPr>
              <a:xfrm>
                <a:off x="7236482" y="1888696"/>
                <a:ext cx="69850" cy="820760"/>
                <a:chOff x="7236482" y="1888696"/>
                <a:chExt cx="69850" cy="820760"/>
              </a:xfrm>
            </p:grpSpPr>
            <p:sp>
              <p:nvSpPr>
                <p:cNvPr id="268" name="Line 257">
                  <a:extLst>
                    <a:ext uri="{FF2B5EF4-FFF2-40B4-BE49-F238E27FC236}">
                      <a16:creationId xmlns:a16="http://schemas.microsoft.com/office/drawing/2014/main" id="{5774E659-25C2-4314-AAA6-C6F2886FB0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71407" y="2291943"/>
                  <a:ext cx="0" cy="41751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9" name="Line 258">
                  <a:extLst>
                    <a:ext uri="{FF2B5EF4-FFF2-40B4-BE49-F238E27FC236}">
                      <a16:creationId xmlns:a16="http://schemas.microsoft.com/office/drawing/2014/main" id="{CE730ADF-C8A1-48BB-8EC3-10FC989F75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6482" y="2709456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0" name="Line 259">
                  <a:extLst>
                    <a:ext uri="{FF2B5EF4-FFF2-40B4-BE49-F238E27FC236}">
                      <a16:creationId xmlns:a16="http://schemas.microsoft.com/office/drawing/2014/main" id="{59320AEF-B33C-41A0-BD1C-423A11E861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271407" y="1888696"/>
                  <a:ext cx="0" cy="361912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1" name="Line 260">
                  <a:extLst>
                    <a:ext uri="{FF2B5EF4-FFF2-40B4-BE49-F238E27FC236}">
                      <a16:creationId xmlns:a16="http://schemas.microsoft.com/office/drawing/2014/main" id="{2BFA5877-DA09-4DB7-B2AC-903F99867C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6482" y="1888696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A4865114-684C-4251-A2A6-7353FAC3D2BF}"/>
                  </a:ext>
                </a:extLst>
              </p:cNvPr>
              <p:cNvGrpSpPr/>
              <p:nvPr/>
            </p:nvGrpSpPr>
            <p:grpSpPr>
              <a:xfrm>
                <a:off x="7531757" y="1800527"/>
                <a:ext cx="66675" cy="854090"/>
                <a:chOff x="7531757" y="1800527"/>
                <a:chExt cx="66675" cy="854090"/>
              </a:xfrm>
            </p:grpSpPr>
            <p:sp>
              <p:nvSpPr>
                <p:cNvPr id="264" name="Line 261">
                  <a:extLst>
                    <a:ext uri="{FF2B5EF4-FFF2-40B4-BE49-F238E27FC236}">
                      <a16:creationId xmlns:a16="http://schemas.microsoft.com/office/drawing/2014/main" id="{6CC82557-60C0-46E3-809F-8610DB259B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63507" y="2222170"/>
                  <a:ext cx="0" cy="432447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5" name="Line 262">
                  <a:extLst>
                    <a:ext uri="{FF2B5EF4-FFF2-40B4-BE49-F238E27FC236}">
                      <a16:creationId xmlns:a16="http://schemas.microsoft.com/office/drawing/2014/main" id="{C1DA4431-2037-471F-9B42-273ED6321F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31757" y="2654617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6" name="Line 263">
                  <a:extLst>
                    <a:ext uri="{FF2B5EF4-FFF2-40B4-BE49-F238E27FC236}">
                      <a16:creationId xmlns:a16="http://schemas.microsoft.com/office/drawing/2014/main" id="{7266BBC0-DFD3-463F-AA66-5420716C6F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563507" y="1800527"/>
                  <a:ext cx="0" cy="35877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7" name="Line 264">
                  <a:extLst>
                    <a:ext uri="{FF2B5EF4-FFF2-40B4-BE49-F238E27FC236}">
                      <a16:creationId xmlns:a16="http://schemas.microsoft.com/office/drawing/2014/main" id="{9D012CEA-73D4-41E3-B7A8-EE9998EAFA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31757" y="1800527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4" name="Group 243">
                <a:extLst>
                  <a:ext uri="{FF2B5EF4-FFF2-40B4-BE49-F238E27FC236}">
                    <a16:creationId xmlns:a16="http://schemas.microsoft.com/office/drawing/2014/main" id="{3B98FAF9-AA2D-417B-A9B8-EEB843236B09}"/>
                  </a:ext>
                </a:extLst>
              </p:cNvPr>
              <p:cNvGrpSpPr/>
              <p:nvPr/>
            </p:nvGrpSpPr>
            <p:grpSpPr>
              <a:xfrm>
                <a:off x="7823857" y="1800527"/>
                <a:ext cx="66675" cy="803807"/>
                <a:chOff x="7823857" y="1800527"/>
                <a:chExt cx="66675" cy="803807"/>
              </a:xfrm>
            </p:grpSpPr>
            <p:sp>
              <p:nvSpPr>
                <p:cNvPr id="260" name="Line 265">
                  <a:extLst>
                    <a:ext uri="{FF2B5EF4-FFF2-40B4-BE49-F238E27FC236}">
                      <a16:creationId xmlns:a16="http://schemas.microsoft.com/office/drawing/2014/main" id="{17C7F6AF-39E8-4DFB-B5DF-9B68F2434A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58782" y="2205871"/>
                  <a:ext cx="0" cy="39846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1" name="Line 266">
                  <a:extLst>
                    <a:ext uri="{FF2B5EF4-FFF2-40B4-BE49-F238E27FC236}">
                      <a16:creationId xmlns:a16="http://schemas.microsoft.com/office/drawing/2014/main" id="{DB14C4F2-83CB-4265-BA87-9ACA41FB4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23857" y="2604334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2" name="Line 267">
                  <a:extLst>
                    <a:ext uri="{FF2B5EF4-FFF2-40B4-BE49-F238E27FC236}">
                      <a16:creationId xmlns:a16="http://schemas.microsoft.com/office/drawing/2014/main" id="{E8B36929-0D91-4B34-A4A9-9393AFC6BA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858782" y="1801125"/>
                  <a:ext cx="0" cy="3429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3" name="Line 268">
                  <a:extLst>
                    <a:ext uri="{FF2B5EF4-FFF2-40B4-BE49-F238E27FC236}">
                      <a16:creationId xmlns:a16="http://schemas.microsoft.com/office/drawing/2014/main" id="{3CD21991-07C0-410D-BB15-99573980AC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23857" y="1800527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629CABD4-5AE6-41AB-A282-72E79D9A5863}"/>
                  </a:ext>
                </a:extLst>
              </p:cNvPr>
              <p:cNvGrpSpPr/>
              <p:nvPr/>
            </p:nvGrpSpPr>
            <p:grpSpPr>
              <a:xfrm>
                <a:off x="8115957" y="1759491"/>
                <a:ext cx="69850" cy="817856"/>
                <a:chOff x="8115957" y="1759491"/>
                <a:chExt cx="69850" cy="817856"/>
              </a:xfrm>
            </p:grpSpPr>
            <p:sp>
              <p:nvSpPr>
                <p:cNvPr id="256" name="Line 269">
                  <a:extLst>
                    <a:ext uri="{FF2B5EF4-FFF2-40B4-BE49-F238E27FC236}">
                      <a16:creationId xmlns:a16="http://schemas.microsoft.com/office/drawing/2014/main" id="{D181B416-125E-4373-B872-AC568376F5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50882" y="2158207"/>
                  <a:ext cx="0" cy="41914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7" name="Line 270">
                  <a:extLst>
                    <a:ext uri="{FF2B5EF4-FFF2-40B4-BE49-F238E27FC236}">
                      <a16:creationId xmlns:a16="http://schemas.microsoft.com/office/drawing/2014/main" id="{8CE560C0-EDA1-4E62-A218-81E97133D4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5957" y="2577347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8" name="Line 271">
                  <a:extLst>
                    <a:ext uri="{FF2B5EF4-FFF2-40B4-BE49-F238E27FC236}">
                      <a16:creationId xmlns:a16="http://schemas.microsoft.com/office/drawing/2014/main" id="{28ACE92A-6F37-4633-9149-3AF3376D6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50882" y="1759491"/>
                  <a:ext cx="0" cy="34215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9" name="Line 272">
                  <a:extLst>
                    <a:ext uri="{FF2B5EF4-FFF2-40B4-BE49-F238E27FC236}">
                      <a16:creationId xmlns:a16="http://schemas.microsoft.com/office/drawing/2014/main" id="{949AADD1-3BF9-4419-A0D6-BA4E4629B9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5957" y="1759491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139F2741-607B-4594-ACC9-DE78D246B723}"/>
                  </a:ext>
                </a:extLst>
              </p:cNvPr>
              <p:cNvGrpSpPr/>
              <p:nvPr/>
            </p:nvGrpSpPr>
            <p:grpSpPr>
              <a:xfrm>
                <a:off x="8411232" y="1768152"/>
                <a:ext cx="66675" cy="742071"/>
                <a:chOff x="8411232" y="1768152"/>
                <a:chExt cx="66675" cy="742071"/>
              </a:xfrm>
            </p:grpSpPr>
            <p:sp>
              <p:nvSpPr>
                <p:cNvPr id="252" name="Line 277">
                  <a:extLst>
                    <a:ext uri="{FF2B5EF4-FFF2-40B4-BE49-F238E27FC236}">
                      <a16:creationId xmlns:a16="http://schemas.microsoft.com/office/drawing/2014/main" id="{2D45C6E1-DACF-4DF7-9EF4-8719FD0DD8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46157" y="2122873"/>
                  <a:ext cx="0" cy="3825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3" name="Line 278">
                  <a:extLst>
                    <a:ext uri="{FF2B5EF4-FFF2-40B4-BE49-F238E27FC236}">
                      <a16:creationId xmlns:a16="http://schemas.microsoft.com/office/drawing/2014/main" id="{AE33E34B-196E-4151-B35B-2B472D5BD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1232" y="2510223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4" name="Line 279">
                  <a:extLst>
                    <a:ext uri="{FF2B5EF4-FFF2-40B4-BE49-F238E27FC236}">
                      <a16:creationId xmlns:a16="http://schemas.microsoft.com/office/drawing/2014/main" id="{19E48E5C-0437-4B82-9782-59803D6BD2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46157" y="1768152"/>
                  <a:ext cx="0" cy="32714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5" name="Line 280">
                  <a:extLst>
                    <a:ext uri="{FF2B5EF4-FFF2-40B4-BE49-F238E27FC236}">
                      <a16:creationId xmlns:a16="http://schemas.microsoft.com/office/drawing/2014/main" id="{9B8BEBEB-08A6-4B31-A0E9-3342A412F4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1232" y="1768153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E6120B01-0818-43B0-81CC-CE0F8D5FC86B}"/>
                  </a:ext>
                </a:extLst>
              </p:cNvPr>
              <p:cNvGrpSpPr/>
              <p:nvPr/>
            </p:nvGrpSpPr>
            <p:grpSpPr>
              <a:xfrm>
                <a:off x="8703332" y="1732627"/>
                <a:ext cx="69850" cy="773112"/>
                <a:chOff x="8703332" y="1732627"/>
                <a:chExt cx="69850" cy="773112"/>
              </a:xfrm>
            </p:grpSpPr>
            <p:sp>
              <p:nvSpPr>
                <p:cNvPr id="248" name="Line 281">
                  <a:extLst>
                    <a:ext uri="{FF2B5EF4-FFF2-40B4-BE49-F238E27FC236}">
                      <a16:creationId xmlns:a16="http://schemas.microsoft.com/office/drawing/2014/main" id="{466DDCB0-BB20-4769-A5B1-89E7A7D334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38257" y="2097751"/>
                  <a:ext cx="0" cy="4079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9" name="Line 282">
                  <a:extLst>
                    <a:ext uri="{FF2B5EF4-FFF2-40B4-BE49-F238E27FC236}">
                      <a16:creationId xmlns:a16="http://schemas.microsoft.com/office/drawing/2014/main" id="{9086FAC2-F8D0-466F-A778-F2C386F807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03332" y="2505739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0" name="Line 283">
                  <a:extLst>
                    <a:ext uri="{FF2B5EF4-FFF2-40B4-BE49-F238E27FC236}">
                      <a16:creationId xmlns:a16="http://schemas.microsoft.com/office/drawing/2014/main" id="{1AC12443-71FC-4AA3-8D80-12DB9F677B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738257" y="1732627"/>
                  <a:ext cx="0" cy="324422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" name="Line 284">
                  <a:extLst>
                    <a:ext uri="{FF2B5EF4-FFF2-40B4-BE49-F238E27FC236}">
                      <a16:creationId xmlns:a16="http://schemas.microsoft.com/office/drawing/2014/main" id="{79EF0CC3-E2DF-4023-89A0-3C89D49635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03332" y="1732627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6B051378-8A3F-47D4-8A9B-7CD395FE57C7}"/>
                </a:ext>
              </a:extLst>
            </p:cNvPr>
            <p:cNvGrpSpPr/>
            <p:nvPr/>
          </p:nvGrpSpPr>
          <p:grpSpPr>
            <a:xfrm>
              <a:off x="5483882" y="2045057"/>
              <a:ext cx="3282950" cy="480850"/>
              <a:chOff x="5483882" y="2054582"/>
              <a:chExt cx="3282950" cy="480850"/>
            </a:xfrm>
          </p:grpSpPr>
          <p:sp>
            <p:nvSpPr>
              <p:cNvPr id="222" name="Freeform 228">
                <a:extLst>
                  <a:ext uri="{FF2B5EF4-FFF2-40B4-BE49-F238E27FC236}">
                    <a16:creationId xmlns:a16="http://schemas.microsoft.com/office/drawing/2014/main" id="{98CAD468-F352-44A5-91F4-08F7FF91D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359" y="2073443"/>
                <a:ext cx="3232897" cy="441359"/>
              </a:xfrm>
              <a:custGeom>
                <a:avLst/>
                <a:gdLst>
                  <a:gd name="T0" fmla="*/ 0 w 2032"/>
                  <a:gd name="T1" fmla="*/ 146 h 397"/>
                  <a:gd name="T2" fmla="*/ 46 w 2032"/>
                  <a:gd name="T3" fmla="*/ 156 h 397"/>
                  <a:gd name="T4" fmla="*/ 184 w 2032"/>
                  <a:gd name="T5" fmla="*/ 397 h 397"/>
                  <a:gd name="T6" fmla="*/ 370 w 2032"/>
                  <a:gd name="T7" fmla="*/ 322 h 397"/>
                  <a:gd name="T8" fmla="*/ 554 w 2032"/>
                  <a:gd name="T9" fmla="*/ 278 h 397"/>
                  <a:gd name="T10" fmla="*/ 738 w 2032"/>
                  <a:gd name="T11" fmla="*/ 264 h 397"/>
                  <a:gd name="T12" fmla="*/ 924 w 2032"/>
                  <a:gd name="T13" fmla="*/ 224 h 397"/>
                  <a:gd name="T14" fmla="*/ 1108 w 2032"/>
                  <a:gd name="T15" fmla="*/ 188 h 397"/>
                  <a:gd name="T16" fmla="*/ 1292 w 2032"/>
                  <a:gd name="T17" fmla="*/ 174 h 397"/>
                  <a:gd name="T18" fmla="*/ 1478 w 2032"/>
                  <a:gd name="T19" fmla="*/ 158 h 397"/>
                  <a:gd name="T20" fmla="*/ 1662 w 2032"/>
                  <a:gd name="T21" fmla="*/ 160 h 397"/>
                  <a:gd name="T22" fmla="*/ 1708 w 2032"/>
                  <a:gd name="T23" fmla="*/ 0 h 397"/>
                  <a:gd name="T24" fmla="*/ 1848 w 2032"/>
                  <a:gd name="T25" fmla="*/ 112 h 397"/>
                  <a:gd name="T26" fmla="*/ 2032 w 2032"/>
                  <a:gd name="T27" fmla="*/ 92 h 397"/>
                  <a:gd name="connsiteX0" fmla="*/ 0 w 10000"/>
                  <a:gd name="connsiteY0" fmla="*/ 1361 h 7683"/>
                  <a:gd name="connsiteX1" fmla="*/ 226 w 10000"/>
                  <a:gd name="connsiteY1" fmla="*/ 1612 h 7683"/>
                  <a:gd name="connsiteX2" fmla="*/ 906 w 10000"/>
                  <a:gd name="connsiteY2" fmla="*/ 7683 h 7683"/>
                  <a:gd name="connsiteX3" fmla="*/ 1821 w 10000"/>
                  <a:gd name="connsiteY3" fmla="*/ 5794 h 7683"/>
                  <a:gd name="connsiteX4" fmla="*/ 2726 w 10000"/>
                  <a:gd name="connsiteY4" fmla="*/ 4686 h 7683"/>
                  <a:gd name="connsiteX5" fmla="*/ 3632 w 10000"/>
                  <a:gd name="connsiteY5" fmla="*/ 4333 h 7683"/>
                  <a:gd name="connsiteX6" fmla="*/ 4547 w 10000"/>
                  <a:gd name="connsiteY6" fmla="*/ 3325 h 7683"/>
                  <a:gd name="connsiteX7" fmla="*/ 5453 w 10000"/>
                  <a:gd name="connsiteY7" fmla="*/ 2419 h 7683"/>
                  <a:gd name="connsiteX8" fmla="*/ 6358 w 10000"/>
                  <a:gd name="connsiteY8" fmla="*/ 2066 h 7683"/>
                  <a:gd name="connsiteX9" fmla="*/ 7274 w 10000"/>
                  <a:gd name="connsiteY9" fmla="*/ 1663 h 7683"/>
                  <a:gd name="connsiteX10" fmla="*/ 8179 w 10000"/>
                  <a:gd name="connsiteY10" fmla="*/ 1713 h 7683"/>
                  <a:gd name="connsiteX11" fmla="*/ 9094 w 10000"/>
                  <a:gd name="connsiteY11" fmla="*/ 504 h 7683"/>
                  <a:gd name="connsiteX12" fmla="*/ 10000 w 10000"/>
                  <a:gd name="connsiteY12" fmla="*/ 0 h 7683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906 w 10000"/>
                  <a:gd name="connsiteY1" fmla="*/ 10000 h 10000"/>
                  <a:gd name="connsiteX2" fmla="*/ 1821 w 10000"/>
                  <a:gd name="connsiteY2" fmla="*/ 7541 h 10000"/>
                  <a:gd name="connsiteX3" fmla="*/ 2726 w 10000"/>
                  <a:gd name="connsiteY3" fmla="*/ 6099 h 10000"/>
                  <a:gd name="connsiteX4" fmla="*/ 3632 w 10000"/>
                  <a:gd name="connsiteY4" fmla="*/ 5640 h 10000"/>
                  <a:gd name="connsiteX5" fmla="*/ 4547 w 10000"/>
                  <a:gd name="connsiteY5" fmla="*/ 4328 h 10000"/>
                  <a:gd name="connsiteX6" fmla="*/ 5453 w 10000"/>
                  <a:gd name="connsiteY6" fmla="*/ 3149 h 10000"/>
                  <a:gd name="connsiteX7" fmla="*/ 6358 w 10000"/>
                  <a:gd name="connsiteY7" fmla="*/ 2689 h 10000"/>
                  <a:gd name="connsiteX8" fmla="*/ 7274 w 10000"/>
                  <a:gd name="connsiteY8" fmla="*/ 2165 h 10000"/>
                  <a:gd name="connsiteX9" fmla="*/ 8179 w 10000"/>
                  <a:gd name="connsiteY9" fmla="*/ 2230 h 10000"/>
                  <a:gd name="connsiteX10" fmla="*/ 9094 w 10000"/>
                  <a:gd name="connsiteY10" fmla="*/ 656 h 10000"/>
                  <a:gd name="connsiteX11" fmla="*/ 10000 w 10000"/>
                  <a:gd name="connsiteY11" fmla="*/ 0 h 10000"/>
                  <a:gd name="connsiteX0" fmla="*/ 0 w 10022"/>
                  <a:gd name="connsiteY0" fmla="*/ 296 h 10000"/>
                  <a:gd name="connsiteX1" fmla="*/ 928 w 10022"/>
                  <a:gd name="connsiteY1" fmla="*/ 10000 h 10000"/>
                  <a:gd name="connsiteX2" fmla="*/ 1843 w 10022"/>
                  <a:gd name="connsiteY2" fmla="*/ 7541 h 10000"/>
                  <a:gd name="connsiteX3" fmla="*/ 2748 w 10022"/>
                  <a:gd name="connsiteY3" fmla="*/ 6099 h 10000"/>
                  <a:gd name="connsiteX4" fmla="*/ 3654 w 10022"/>
                  <a:gd name="connsiteY4" fmla="*/ 5640 h 10000"/>
                  <a:gd name="connsiteX5" fmla="*/ 4569 w 10022"/>
                  <a:gd name="connsiteY5" fmla="*/ 4328 h 10000"/>
                  <a:gd name="connsiteX6" fmla="*/ 5475 w 10022"/>
                  <a:gd name="connsiteY6" fmla="*/ 3149 h 10000"/>
                  <a:gd name="connsiteX7" fmla="*/ 6380 w 10022"/>
                  <a:gd name="connsiteY7" fmla="*/ 2689 h 10000"/>
                  <a:gd name="connsiteX8" fmla="*/ 7296 w 10022"/>
                  <a:gd name="connsiteY8" fmla="*/ 2165 h 10000"/>
                  <a:gd name="connsiteX9" fmla="*/ 8201 w 10022"/>
                  <a:gd name="connsiteY9" fmla="*/ 2230 h 10000"/>
                  <a:gd name="connsiteX10" fmla="*/ 9116 w 10022"/>
                  <a:gd name="connsiteY10" fmla="*/ 656 h 10000"/>
                  <a:gd name="connsiteX11" fmla="*/ 10022 w 10022"/>
                  <a:gd name="connsiteY11" fmla="*/ 0 h 10000"/>
                  <a:gd name="connsiteX0" fmla="*/ 0 w 10022"/>
                  <a:gd name="connsiteY0" fmla="*/ 296 h 9115"/>
                  <a:gd name="connsiteX1" fmla="*/ 913 w 10022"/>
                  <a:gd name="connsiteY1" fmla="*/ 9115 h 9115"/>
                  <a:gd name="connsiteX2" fmla="*/ 1843 w 10022"/>
                  <a:gd name="connsiteY2" fmla="*/ 7541 h 9115"/>
                  <a:gd name="connsiteX3" fmla="*/ 2748 w 10022"/>
                  <a:gd name="connsiteY3" fmla="*/ 6099 h 9115"/>
                  <a:gd name="connsiteX4" fmla="*/ 3654 w 10022"/>
                  <a:gd name="connsiteY4" fmla="*/ 5640 h 9115"/>
                  <a:gd name="connsiteX5" fmla="*/ 4569 w 10022"/>
                  <a:gd name="connsiteY5" fmla="*/ 4328 h 9115"/>
                  <a:gd name="connsiteX6" fmla="*/ 5475 w 10022"/>
                  <a:gd name="connsiteY6" fmla="*/ 3149 h 9115"/>
                  <a:gd name="connsiteX7" fmla="*/ 6380 w 10022"/>
                  <a:gd name="connsiteY7" fmla="*/ 2689 h 9115"/>
                  <a:gd name="connsiteX8" fmla="*/ 7296 w 10022"/>
                  <a:gd name="connsiteY8" fmla="*/ 2165 h 9115"/>
                  <a:gd name="connsiteX9" fmla="*/ 8201 w 10022"/>
                  <a:gd name="connsiteY9" fmla="*/ 2230 h 9115"/>
                  <a:gd name="connsiteX10" fmla="*/ 9116 w 10022"/>
                  <a:gd name="connsiteY10" fmla="*/ 656 h 9115"/>
                  <a:gd name="connsiteX11" fmla="*/ 10022 w 10022"/>
                  <a:gd name="connsiteY11" fmla="*/ 0 h 9115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42 w 10000"/>
                  <a:gd name="connsiteY3" fmla="*/ 6691 h 10000"/>
                  <a:gd name="connsiteX4" fmla="*/ 3646 w 10000"/>
                  <a:gd name="connsiteY4" fmla="*/ 6188 h 10000"/>
                  <a:gd name="connsiteX5" fmla="*/ 4559 w 10000"/>
                  <a:gd name="connsiteY5" fmla="*/ 4748 h 10000"/>
                  <a:gd name="connsiteX6" fmla="*/ 5463 w 10000"/>
                  <a:gd name="connsiteY6" fmla="*/ 3455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2447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42 w 10000"/>
                  <a:gd name="connsiteY3" fmla="*/ 6691 h 10000"/>
                  <a:gd name="connsiteX4" fmla="*/ 3646 w 10000"/>
                  <a:gd name="connsiteY4" fmla="*/ 6188 h 10000"/>
                  <a:gd name="connsiteX5" fmla="*/ 4559 w 10000"/>
                  <a:gd name="connsiteY5" fmla="*/ 4748 h 10000"/>
                  <a:gd name="connsiteX6" fmla="*/ 5463 w 10000"/>
                  <a:gd name="connsiteY6" fmla="*/ 3455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2447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64 w 10000"/>
                  <a:gd name="connsiteY3" fmla="*/ 7123 h 10000"/>
                  <a:gd name="connsiteX4" fmla="*/ 3646 w 10000"/>
                  <a:gd name="connsiteY4" fmla="*/ 6188 h 10000"/>
                  <a:gd name="connsiteX5" fmla="*/ 4559 w 10000"/>
                  <a:gd name="connsiteY5" fmla="*/ 4748 h 10000"/>
                  <a:gd name="connsiteX6" fmla="*/ 5463 w 10000"/>
                  <a:gd name="connsiteY6" fmla="*/ 3455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2447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64 w 10000"/>
                  <a:gd name="connsiteY3" fmla="*/ 7123 h 10000"/>
                  <a:gd name="connsiteX4" fmla="*/ 3646 w 10000"/>
                  <a:gd name="connsiteY4" fmla="*/ 6188 h 10000"/>
                  <a:gd name="connsiteX5" fmla="*/ 4552 w 10000"/>
                  <a:gd name="connsiteY5" fmla="*/ 5557 h 10000"/>
                  <a:gd name="connsiteX6" fmla="*/ 5463 w 10000"/>
                  <a:gd name="connsiteY6" fmla="*/ 3455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2447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64 w 10000"/>
                  <a:gd name="connsiteY3" fmla="*/ 7123 h 10000"/>
                  <a:gd name="connsiteX4" fmla="*/ 3646 w 10000"/>
                  <a:gd name="connsiteY4" fmla="*/ 6188 h 10000"/>
                  <a:gd name="connsiteX5" fmla="*/ 4552 w 10000"/>
                  <a:gd name="connsiteY5" fmla="*/ 5557 h 10000"/>
                  <a:gd name="connsiteX6" fmla="*/ 5478 w 10000"/>
                  <a:gd name="connsiteY6" fmla="*/ 4804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2447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64 w 10000"/>
                  <a:gd name="connsiteY3" fmla="*/ 7123 h 10000"/>
                  <a:gd name="connsiteX4" fmla="*/ 3646 w 10000"/>
                  <a:gd name="connsiteY4" fmla="*/ 6188 h 10000"/>
                  <a:gd name="connsiteX5" fmla="*/ 4552 w 10000"/>
                  <a:gd name="connsiteY5" fmla="*/ 5557 h 10000"/>
                  <a:gd name="connsiteX6" fmla="*/ 5478 w 10000"/>
                  <a:gd name="connsiteY6" fmla="*/ 4804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1638 h 10000"/>
                  <a:gd name="connsiteX10" fmla="*/ 9096 w 10000"/>
                  <a:gd name="connsiteY10" fmla="*/ 720 h 10000"/>
                  <a:gd name="connsiteX11" fmla="*/ 10000 w 10000"/>
                  <a:gd name="connsiteY11" fmla="*/ 0 h 10000"/>
                  <a:gd name="connsiteX0" fmla="*/ 0 w 10000"/>
                  <a:gd name="connsiteY0" fmla="*/ 325 h 10000"/>
                  <a:gd name="connsiteX1" fmla="*/ 911 w 10000"/>
                  <a:gd name="connsiteY1" fmla="*/ 10000 h 10000"/>
                  <a:gd name="connsiteX2" fmla="*/ 1817 w 10000"/>
                  <a:gd name="connsiteY2" fmla="*/ 8489 h 10000"/>
                  <a:gd name="connsiteX3" fmla="*/ 2764 w 10000"/>
                  <a:gd name="connsiteY3" fmla="*/ 7123 h 10000"/>
                  <a:gd name="connsiteX4" fmla="*/ 3646 w 10000"/>
                  <a:gd name="connsiteY4" fmla="*/ 6188 h 10000"/>
                  <a:gd name="connsiteX5" fmla="*/ 4552 w 10000"/>
                  <a:gd name="connsiteY5" fmla="*/ 5557 h 10000"/>
                  <a:gd name="connsiteX6" fmla="*/ 5478 w 10000"/>
                  <a:gd name="connsiteY6" fmla="*/ 4804 h 10000"/>
                  <a:gd name="connsiteX7" fmla="*/ 6366 w 10000"/>
                  <a:gd name="connsiteY7" fmla="*/ 2950 h 10000"/>
                  <a:gd name="connsiteX8" fmla="*/ 7280 w 10000"/>
                  <a:gd name="connsiteY8" fmla="*/ 2375 h 10000"/>
                  <a:gd name="connsiteX9" fmla="*/ 8183 w 10000"/>
                  <a:gd name="connsiteY9" fmla="*/ 1638 h 10000"/>
                  <a:gd name="connsiteX10" fmla="*/ 9089 w 10000"/>
                  <a:gd name="connsiteY10" fmla="*/ 1583 h 10000"/>
                  <a:gd name="connsiteX11" fmla="*/ 10000 w 10000"/>
                  <a:gd name="connsiteY1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00" h="10000">
                    <a:moveTo>
                      <a:pt x="0" y="325"/>
                    </a:moveTo>
                    <a:cubicBezTo>
                      <a:pt x="308" y="3874"/>
                      <a:pt x="603" y="6451"/>
                      <a:pt x="911" y="10000"/>
                    </a:cubicBezTo>
                    <a:lnTo>
                      <a:pt x="1817" y="8489"/>
                    </a:lnTo>
                    <a:lnTo>
                      <a:pt x="2764" y="7123"/>
                    </a:lnTo>
                    <a:lnTo>
                      <a:pt x="3646" y="6188"/>
                    </a:lnTo>
                    <a:lnTo>
                      <a:pt x="4552" y="5557"/>
                    </a:lnTo>
                    <a:lnTo>
                      <a:pt x="5478" y="4804"/>
                    </a:lnTo>
                    <a:lnTo>
                      <a:pt x="6366" y="2950"/>
                    </a:lnTo>
                    <a:lnTo>
                      <a:pt x="7280" y="2375"/>
                    </a:lnTo>
                    <a:lnTo>
                      <a:pt x="8183" y="1638"/>
                    </a:lnTo>
                    <a:lnTo>
                      <a:pt x="9089" y="1583"/>
                    </a:ln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rgbClr val="002F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116A155C-186C-4E4E-A3F5-C35BADE3AC1D}"/>
                  </a:ext>
                </a:extLst>
              </p:cNvPr>
              <p:cNvGrpSpPr/>
              <p:nvPr/>
            </p:nvGrpSpPr>
            <p:grpSpPr>
              <a:xfrm>
                <a:off x="5483882" y="2054582"/>
                <a:ext cx="3282950" cy="480850"/>
                <a:chOff x="5483882" y="2054582"/>
                <a:chExt cx="3282950" cy="480850"/>
              </a:xfrm>
            </p:grpSpPr>
            <p:sp>
              <p:nvSpPr>
                <p:cNvPr id="224" name="Freeform 286">
                  <a:extLst>
                    <a:ext uri="{FF2B5EF4-FFF2-40B4-BE49-F238E27FC236}">
                      <a16:creationId xmlns:a16="http://schemas.microsoft.com/office/drawing/2014/main" id="{46BD4402-8C93-40B0-A049-676672FCE9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3882" y="2069926"/>
                  <a:ext cx="53975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" name="Freeform 288">
                  <a:extLst>
                    <a:ext uri="{FF2B5EF4-FFF2-40B4-BE49-F238E27FC236}">
                      <a16:creationId xmlns:a16="http://schemas.microsoft.com/office/drawing/2014/main" id="{B59C1F50-25A1-47A3-A341-AA4DB81F01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5982" y="2478282"/>
                  <a:ext cx="57150" cy="57150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" name="Freeform 289">
                  <a:extLst>
                    <a:ext uri="{FF2B5EF4-FFF2-40B4-BE49-F238E27FC236}">
                      <a16:creationId xmlns:a16="http://schemas.microsoft.com/office/drawing/2014/main" id="{C1B5FD71-EC7B-46BD-ADA3-F7FADD5CFA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71257" y="2418256"/>
                  <a:ext cx="53975" cy="55563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7" name="Freeform 290">
                  <a:extLst>
                    <a:ext uri="{FF2B5EF4-FFF2-40B4-BE49-F238E27FC236}">
                      <a16:creationId xmlns:a16="http://schemas.microsoft.com/office/drawing/2014/main" id="{E1EA2315-19B1-437F-A1BB-69C27BEBC1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63357" y="2361690"/>
                  <a:ext cx="57150" cy="57150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8" name="Freeform 291">
                  <a:extLst>
                    <a:ext uri="{FF2B5EF4-FFF2-40B4-BE49-F238E27FC236}">
                      <a16:creationId xmlns:a16="http://schemas.microsoft.com/office/drawing/2014/main" id="{E48A7ABC-3F46-4A8E-90B9-78FA7C7E88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5457" y="2317943"/>
                  <a:ext cx="57150" cy="57150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9" name="Freeform 292">
                  <a:extLst>
                    <a:ext uri="{FF2B5EF4-FFF2-40B4-BE49-F238E27FC236}">
                      <a16:creationId xmlns:a16="http://schemas.microsoft.com/office/drawing/2014/main" id="{102C5DA7-BC84-474B-BD96-385A27DF1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0732" y="2292333"/>
                  <a:ext cx="53975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0" name="Freeform 293">
                  <a:extLst>
                    <a:ext uri="{FF2B5EF4-FFF2-40B4-BE49-F238E27FC236}">
                      <a16:creationId xmlns:a16="http://schemas.microsoft.com/office/drawing/2014/main" id="{AF676FBD-97EB-418E-90D7-06AC8D4974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2832" y="2257424"/>
                  <a:ext cx="57150" cy="57150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1" name="Freeform 294">
                  <a:extLst>
                    <a:ext uri="{FF2B5EF4-FFF2-40B4-BE49-F238E27FC236}">
                      <a16:creationId xmlns:a16="http://schemas.microsoft.com/office/drawing/2014/main" id="{CB44CE0E-91FD-4CE6-AAAA-B05BFE04B4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34932" y="2175068"/>
                  <a:ext cx="57150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" name="Freeform 295">
                  <a:extLst>
                    <a:ext uri="{FF2B5EF4-FFF2-40B4-BE49-F238E27FC236}">
                      <a16:creationId xmlns:a16="http://schemas.microsoft.com/office/drawing/2014/main" id="{41E42330-1D71-43F5-918D-4E5C47BF17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0207" y="2149668"/>
                  <a:ext cx="53975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3" name="Freeform 296">
                  <a:extLst>
                    <a:ext uri="{FF2B5EF4-FFF2-40B4-BE49-F238E27FC236}">
                      <a16:creationId xmlns:a16="http://schemas.microsoft.com/office/drawing/2014/main" id="{3D25CECC-F903-4164-80A6-D5DB38181F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22307" y="2110582"/>
                  <a:ext cx="57150" cy="57150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4" name="Freeform 298">
                  <a:extLst>
                    <a:ext uri="{FF2B5EF4-FFF2-40B4-BE49-F238E27FC236}">
                      <a16:creationId xmlns:a16="http://schemas.microsoft.com/office/drawing/2014/main" id="{75BFCA3C-2115-4BB3-A232-AA50BEC3EA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17582" y="2104821"/>
                  <a:ext cx="53975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5" name="Freeform 299">
                  <a:extLst>
                    <a:ext uri="{FF2B5EF4-FFF2-40B4-BE49-F238E27FC236}">
                      <a16:creationId xmlns:a16="http://schemas.microsoft.com/office/drawing/2014/main" id="{A402AA7C-0084-4D30-ABEB-A28683F1B4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09682" y="2054582"/>
                  <a:ext cx="57150" cy="53975"/>
                </a:xfrm>
                <a:prstGeom prst="ellipse">
                  <a:avLst/>
                </a:pr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3848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BB8CF-02ED-4283-89BB-BB07B651B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482410"/>
            <a:ext cx="8239125" cy="584775"/>
          </a:xfr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/>
              <a:t>74/79 (94%) CAB LA + RPV LA participants had drug-related AEs at maximum grade 1 or 2</a:t>
            </a:r>
          </a:p>
          <a:p>
            <a:pPr lvl="1">
              <a:spcAft>
                <a:spcPts val="0"/>
              </a:spcAft>
            </a:pPr>
            <a:r>
              <a:rPr lang="en-US" sz="1200" dirty="0"/>
              <a:t>One drug-related SAE on CAB LA + RPV LA (right knee </a:t>
            </a:r>
            <a:r>
              <a:rPr lang="en-US" sz="1200" dirty="0" err="1"/>
              <a:t>monoarthritis</a:t>
            </a:r>
            <a:r>
              <a:rPr lang="en-US" sz="1200" dirty="0"/>
              <a:t>). None in DTG/ABC/3TC arm</a:t>
            </a:r>
          </a:p>
          <a:p>
            <a:pPr lvl="1">
              <a:spcAft>
                <a:spcPts val="0"/>
              </a:spcAft>
            </a:pPr>
            <a:r>
              <a:rPr lang="en-US" sz="1200" dirty="0"/>
              <a:t>No cases of drug hypersensitivity or drug-induced liver injury observed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Adverse Events (Excluding ISRs)</a:t>
            </a:r>
            <a:endParaRPr lang="en-US" altLang="en-US" dirty="0"/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CF6C3-534A-4618-89C5-9A2CB7925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114" y="4098239"/>
            <a:ext cx="8357616" cy="628650"/>
          </a:xfrm>
        </p:spPr>
        <p:txBody>
          <a:bodyPr/>
          <a:lstStyle/>
          <a:p>
            <a:r>
              <a:rPr lang="en-US" altLang="en-US" dirty="0"/>
              <a:t>3TC, lamivudine; ABC, abacavir; </a:t>
            </a:r>
            <a:r>
              <a:rPr lang="en-US" dirty="0"/>
              <a:t>AE, adverse event; CAB, cabotegravir; DTG, dolutegravir; ISR, injection site reaction; LA, long-acting; </a:t>
            </a:r>
            <a:r>
              <a:rPr lang="en-US" altLang="en-US" dirty="0"/>
              <a:t>RPV, </a:t>
            </a:r>
            <a:r>
              <a:rPr lang="en-US" altLang="en-US" dirty="0" err="1"/>
              <a:t>rilpivirine</a:t>
            </a:r>
            <a:r>
              <a:rPr lang="en-US" altLang="en-US" dirty="0"/>
              <a:t>; SAE, serious AE</a:t>
            </a:r>
            <a:r>
              <a:rPr lang="en-US" dirty="0"/>
              <a:t>.</a:t>
            </a:r>
          </a:p>
          <a:p>
            <a:r>
              <a:rPr lang="en-US" dirty="0"/>
              <a:t>*Events leading to withdrawal included: </a:t>
            </a:r>
            <a:r>
              <a:rPr lang="en-US" u="sng" dirty="0"/>
              <a:t>CAB LA + RPV LA arm</a:t>
            </a:r>
            <a:r>
              <a:rPr lang="en-US" dirty="0"/>
              <a:t>: acute hepatitis A (1), hepatitis B (2), hepatitis C (1), acute hepatitis A/secondary syphilis (1), injection site pain (1), injection site pain/general discomfort/diarrhea/vomiting (1), increased transaminases (1), and adenocarcinoma of colon (1); </a:t>
            </a:r>
            <a:r>
              <a:rPr lang="en-US" u="sng" dirty="0"/>
              <a:t>DTG/ABC/3TC arm</a:t>
            </a:r>
            <a:r>
              <a:rPr lang="en-US" dirty="0"/>
              <a:t>: fatigue/nausea/dizziness (1), amnesia/disturbance in attention/dysarthria (1), suicide attempt (1), and renal failure (1).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06F8AC4-09D2-494E-8379-B962EA00B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35079"/>
              </p:ext>
            </p:extLst>
          </p:nvPr>
        </p:nvGraphicFramePr>
        <p:xfrm>
          <a:off x="533400" y="912674"/>
          <a:ext cx="7866378" cy="2522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0779">
                  <a:extLst>
                    <a:ext uri="{9D8B030D-6E8A-4147-A177-3AD203B41FA5}">
                      <a16:colId xmlns:a16="http://schemas.microsoft.com/office/drawing/2014/main" val="3124266874"/>
                    </a:ext>
                  </a:extLst>
                </a:gridCol>
                <a:gridCol w="1912744">
                  <a:extLst>
                    <a:ext uri="{9D8B030D-6E8A-4147-A177-3AD203B41FA5}">
                      <a16:colId xmlns:a16="http://schemas.microsoft.com/office/drawing/2014/main" val="1108461510"/>
                    </a:ext>
                  </a:extLst>
                </a:gridCol>
                <a:gridCol w="1782855">
                  <a:extLst>
                    <a:ext uri="{9D8B030D-6E8A-4147-A177-3AD203B41FA5}">
                      <a16:colId xmlns:a16="http://schemas.microsoft.com/office/drawing/2014/main" val="561121675"/>
                    </a:ext>
                  </a:extLst>
                </a:gridCol>
              </a:tblGrid>
              <a:tr h="3897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</a:rPr>
                        <a:t>CAB LA + RPV LA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</a:rPr>
                        <a:t>N=283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DTG/ABC/3TC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</a:rPr>
                        <a:t>N=283</a:t>
                      </a:r>
                    </a:p>
                  </a:txBody>
                  <a:tcPr marL="68580" marR="68580" marT="0" marB="0" anchor="ctr"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162921"/>
                  </a:ext>
                </a:extLst>
              </a:tr>
              <a:tr h="20903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AE (</a:t>
                      </a: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≥10</a:t>
                      </a: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%), n (%)</a:t>
                      </a:r>
                      <a:endParaRPr lang="en-US" sz="1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500" marR="67500" marT="13500" marB="13500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500" marR="67500" marT="13500" marB="1350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4584"/>
                  </a:ext>
                </a:extLst>
              </a:tr>
              <a:tr h="207431">
                <a:tc>
                  <a:txBody>
                    <a:bodyPr/>
                    <a:lstStyle/>
                    <a:p>
                      <a:pPr marL="873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event (per participant)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 (87)</a:t>
                      </a:r>
                    </a:p>
                  </a:txBody>
                  <a:tcPr marL="67500" marR="67500" marT="13500" marB="1350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(80)</a:t>
                      </a:r>
                    </a:p>
                  </a:txBody>
                  <a:tcPr marL="67500" marR="67500" marT="13500" marB="1350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952203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67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Nasopharyngitis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 (20)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 (17)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09567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67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Headache 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(14)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(7)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461585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67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respiratory tract infection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 (13)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(10)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19685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67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Diarrhea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(11)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(9)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20269"/>
                  </a:ext>
                </a:extLst>
              </a:tr>
              <a:tr h="19065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Drug-related AEs (</a:t>
                      </a: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</a:t>
                      </a: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%), n (%)</a:t>
                      </a:r>
                      <a:endParaRPr lang="en-US" sz="1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92967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873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event (per participant)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 (28)</a:t>
                      </a:r>
                    </a:p>
                  </a:txBody>
                  <a:tcPr marL="51435" marR="51435" marT="0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(10)</a:t>
                      </a:r>
                    </a:p>
                  </a:txBody>
                  <a:tcPr marL="51435" marR="51435" marT="0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82044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987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Headache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(1)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22873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26987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Pyrexia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(5)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4959"/>
                  </a:ext>
                </a:extLst>
              </a:tr>
              <a:tr h="1906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3" algn="l"/>
                        </a:tabLs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AEs leading to withdrawal</a:t>
                      </a:r>
                      <a:r>
                        <a:rPr lang="en-US" sz="1100" b="1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(3)</a:t>
                      </a: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(1)</a:t>
                      </a: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98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175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56EEA8-71EF-4140-9BEA-D4274953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92" y="3618905"/>
            <a:ext cx="4277591" cy="430887"/>
          </a:xfrm>
        </p:spPr>
        <p:txBody>
          <a:bodyPr wrap="square">
            <a:spAutoFit/>
          </a:bodyPr>
          <a:lstStyle/>
          <a:p>
            <a:r>
              <a:rPr lang="en-US" sz="1400" dirty="0"/>
              <a:t>The majority (99%, 2189/2203) of ISRs were </a:t>
            </a:r>
            <a:br>
              <a:rPr lang="en-US" sz="1400" dirty="0"/>
            </a:br>
            <a:r>
              <a:rPr lang="en-US" sz="1400" dirty="0"/>
              <a:t>grade 1–2 and most (88%) resolved within ≤7 days </a:t>
            </a:r>
          </a:p>
        </p:txBody>
      </p:sp>
      <p:sp>
        <p:nvSpPr>
          <p:cNvPr id="22" name="Title 25">
            <a:extLst>
              <a:ext uri="{FF2B5EF4-FFF2-40B4-BE49-F238E27FC236}">
                <a16:creationId xmlns:a16="http://schemas.microsoft.com/office/drawing/2014/main" id="{F6DEFB2A-362A-457E-80AC-5A4252B0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Injection Site Reactions</a:t>
            </a:r>
            <a:endParaRPr lang="en-US" altLang="en-US" dirty="0"/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8EF4CEFF-87E5-42FD-BFC7-BF58FB387C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77D3E-3E34-44CE-B46A-AC41281FFF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4250802"/>
            <a:ext cx="8357616" cy="469788"/>
          </a:xfrm>
        </p:spPr>
        <p:txBody>
          <a:bodyPr/>
          <a:lstStyle/>
          <a:p>
            <a:r>
              <a:rPr lang="en-US" dirty="0"/>
              <a:t>CAB, cabotegravir; IM, intramuscular; ISR, injection site reaction; LA, long-acting; </a:t>
            </a:r>
            <a:r>
              <a:rPr lang="en-US" altLang="en-US" dirty="0"/>
              <a:t>RPV, rilpivirine</a:t>
            </a:r>
            <a:r>
              <a:rPr lang="en-US" dirty="0"/>
              <a:t>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Bars represent incidence of onset ISRs relative to the most recent IM injection visit.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*Table shows data up to Week 72; </a:t>
            </a:r>
            <a:r>
              <a:rPr lang="en-US" baseline="30000" dirty="0">
                <a:solidFill>
                  <a:srgbClr val="000000"/>
                </a:solidFill>
              </a:rPr>
              <a:t>†</a:t>
            </a:r>
            <a:r>
              <a:rPr lang="en-US" dirty="0">
                <a:solidFill>
                  <a:srgbClr val="000000"/>
                </a:solidFill>
              </a:rPr>
              <a:t>No events worse than grade 3 were reported; </a:t>
            </a:r>
            <a:r>
              <a:rPr lang="en-US" baseline="30000" dirty="0">
                <a:solidFill>
                  <a:srgbClr val="000000"/>
                </a:solidFill>
              </a:rPr>
              <a:t>‡</a:t>
            </a:r>
            <a:r>
              <a:rPr lang="en-US" dirty="0">
                <a:solidFill>
                  <a:srgbClr val="000000"/>
                </a:solidFill>
              </a:rPr>
              <a:t>ISR leading to withdrawal: 2 due to ISR pain. Two additional participants withdrew due to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injection intolerability.</a:t>
            </a:r>
          </a:p>
        </p:txBody>
      </p:sp>
      <p:graphicFrame>
        <p:nvGraphicFramePr>
          <p:cNvPr id="26" name="Content Placeholder 7">
            <a:extLst>
              <a:ext uri="{FF2B5EF4-FFF2-40B4-BE49-F238E27FC236}">
                <a16:creationId xmlns:a16="http://schemas.microsoft.com/office/drawing/2014/main" id="{26F650FC-0FE4-4B63-8063-CE469E8D52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218909"/>
              </p:ext>
            </p:extLst>
          </p:nvPr>
        </p:nvGraphicFramePr>
        <p:xfrm>
          <a:off x="4991100" y="984494"/>
          <a:ext cx="3903971" cy="3097512"/>
        </p:xfrm>
        <a:graphic>
          <a:graphicData uri="http://schemas.openxmlformats.org/drawingml/2006/table">
            <a:tbl>
              <a:tblPr firstRow="1" bandRow="1"/>
              <a:tblGrid>
                <a:gridCol w="236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513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en-US" sz="1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CAB LA + RPV LA</a:t>
                      </a:r>
                      <a:br>
                        <a:rPr lang="en-US" sz="1100" noProof="0" dirty="0">
                          <a:effectLst/>
                          <a:latin typeface="+mn-lt"/>
                        </a:rPr>
                      </a:br>
                      <a:r>
                        <a:rPr lang="en-US" sz="1100" noProof="0" dirty="0">
                          <a:effectLst/>
                          <a:latin typeface="+mn-lt"/>
                        </a:rPr>
                        <a:t>N=283*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4680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receiving injections, n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</a:t>
                      </a: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54884"/>
                  </a:ext>
                </a:extLst>
              </a:tr>
              <a:tr h="226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Injections given, n</a:t>
                      </a:r>
                    </a:p>
                  </a:txBody>
                  <a:tcPr marL="38614" marR="38614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7704</a:t>
                      </a:r>
                    </a:p>
                  </a:txBody>
                  <a:tcPr marL="38614" marR="38614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75983"/>
                  </a:ext>
                </a:extLst>
              </a:tr>
              <a:tr h="226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ISR events, n (%)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2203 (28.6)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74742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09550" indent="95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</a:rPr>
                        <a:t>Pain</a:t>
                      </a:r>
                      <a:endParaRPr lang="en-US" sz="11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15963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00100" algn="l"/>
                        </a:tabLst>
                      </a:pPr>
                      <a:r>
                        <a:rPr lang="en-US" sz="1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1879 (85.3)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68540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127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Nodule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1755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1363" algn="r"/>
                          <a:tab pos="800100" algn="l"/>
                        </a:tabLst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(3.9)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516818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06375" indent="95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Induration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1755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1363" algn="r"/>
                          <a:tab pos="800100" algn="l"/>
                        </a:tabLst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(3.7)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4729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127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66700" algn="l"/>
                        </a:tabLs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Swelling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1755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1363" algn="r"/>
                          <a:tab pos="800100" algn="l"/>
                        </a:tabLst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(1.7)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15702"/>
                  </a:ext>
                </a:extLst>
              </a:tr>
              <a:tr h="226251">
                <a:tc>
                  <a:txBody>
                    <a:bodyPr/>
                    <a:lstStyle/>
                    <a:p>
                      <a:pPr marL="2127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66700" algn="l"/>
                        </a:tabLs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Warmth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1363" algn="r"/>
                          <a:tab pos="800100" algn="l"/>
                        </a:tabLst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(1.7) 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892754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</a:rPr>
                        <a:t>Grade 3 ISR pain</a:t>
                      </a:r>
                      <a:endParaRPr lang="en-US" sz="11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1755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1363" algn="r"/>
                          <a:tab pos="800100" algn="l"/>
                        </a:tabLst>
                      </a:pPr>
                      <a:r>
                        <a:rPr lang="en-US" sz="1100" baseline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(&lt;1)</a:t>
                      </a:r>
                      <a:r>
                        <a:rPr lang="en-US" sz="1100" baseline="300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80135"/>
                  </a:ext>
                </a:extLst>
              </a:tr>
              <a:tr h="226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duration of ISRs, days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 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83453"/>
                  </a:ext>
                </a:extLst>
              </a:tr>
              <a:tr h="3942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Participants with ISR leading to withdrawal, </a:t>
                      </a:r>
                      <a:r>
                        <a:rPr lang="en-US" sz="11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en-US" sz="1100" b="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(&lt;1)</a:t>
                      </a:r>
                      <a:r>
                        <a:rPr lang="en-US" sz="1100" kern="1200" baseline="300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‡</a:t>
                      </a:r>
                    </a:p>
                  </a:txBody>
                  <a:tcPr marL="51485" marR="51485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58509"/>
                  </a:ext>
                </a:extLst>
              </a:tr>
            </a:tbl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97E13914-3EA1-4D05-8B8B-E423C0BCE2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657081"/>
              </p:ext>
            </p:extLst>
          </p:nvPr>
        </p:nvGraphicFramePr>
        <p:xfrm>
          <a:off x="342900" y="986652"/>
          <a:ext cx="4468091" cy="263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4D3AFE2-EE02-420A-8F2D-A4C7AF03DB4B}"/>
              </a:ext>
            </a:extLst>
          </p:cNvPr>
          <p:cNvSpPr txBox="1"/>
          <p:nvPr/>
        </p:nvSpPr>
        <p:spPr>
          <a:xfrm>
            <a:off x="1749707" y="952574"/>
            <a:ext cx="194598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/>
              <a:t>ISR Incidence by Week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7F60DF-F688-4D0B-A97F-52BA2A71E1C4}"/>
              </a:ext>
            </a:extLst>
          </p:cNvPr>
          <p:cNvSpPr/>
          <p:nvPr/>
        </p:nvSpPr>
        <p:spPr>
          <a:xfrm>
            <a:off x="4991100" y="3687190"/>
            <a:ext cx="3899916" cy="3948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Ins="90000" bIns="108000" rtlCol="0" anchor="ctr"/>
          <a:lstStyle/>
          <a:p>
            <a:pPr algn="ctr">
              <a:lnSpc>
                <a:spcPct val="110000"/>
              </a:lnSpc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7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FE77D8-F3EC-4B26-A5F6-390434C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898525" algn="l"/>
              </a:tabLst>
            </a:pPr>
            <a:r>
              <a:rPr lang="en-US" dirty="0"/>
              <a:t>FLAIR: High Participant Satisfaction (HIVTSQc) and Preference for Injectable Therapy</a:t>
            </a:r>
          </a:p>
        </p:txBody>
      </p:sp>
      <p:sp>
        <p:nvSpPr>
          <p:cNvPr id="59" name="Text Placeholder 29">
            <a:extLst>
              <a:ext uri="{FF2B5EF4-FFF2-40B4-BE49-F238E27FC236}">
                <a16:creationId xmlns:a16="http://schemas.microsoft.com/office/drawing/2014/main" id="{90C4ABC5-FDF9-4632-B6D7-2CFC757C6E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07409-CFBE-4645-9A10-F1C76611C9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99" y="4148908"/>
            <a:ext cx="8376809" cy="571682"/>
          </a:xfrm>
        </p:spPr>
        <p:txBody>
          <a:bodyPr/>
          <a:lstStyle/>
          <a:p>
            <a:r>
              <a:rPr lang="en-US" altLang="en-US" dirty="0"/>
              <a:t>3TC, lamivudine; ABC, abacavir; </a:t>
            </a:r>
            <a:r>
              <a:rPr lang="en-US" dirty="0"/>
              <a:t>CAB, cabotegravir; CI, confidence interval; DTG, dolutegravir; HIVTSQc, HIV Treatment Satisfaction Questionnaire (change version); </a:t>
            </a:r>
            <a:br>
              <a:rPr lang="en-US" dirty="0"/>
            </a:br>
            <a:r>
              <a:rPr lang="en-US" dirty="0"/>
              <a:t>HIVTSQs, HIV Treatment Satisfaction Questionnaire (status version); ITT-E, intention-to-treat exposed; LA, long-acting; </a:t>
            </a:r>
            <a:r>
              <a:rPr lang="en-US" altLang="en-US" dirty="0"/>
              <a:t>RPV, rilpivirine; SE, standard error</a:t>
            </a:r>
            <a:r>
              <a:rPr lang="en-US" dirty="0"/>
              <a:t>.</a:t>
            </a:r>
          </a:p>
          <a:p>
            <a:r>
              <a:rPr lang="en-US" dirty="0"/>
              <a:t>*Adjusted for baseline HIV-1 RNA (&lt; vs ≥100,000 c/mL), sex, age, and race, ± SE. Based on observed dataset of participants who completed the questionnaire at Week 48 or early withdrawal; </a:t>
            </a:r>
            <a:r>
              <a:rPr lang="en-US" baseline="30000" dirty="0"/>
              <a:t>†</a:t>
            </a:r>
            <a:r>
              <a:rPr lang="en-US" altLang="en-US" dirty="0">
                <a:latin typeface="Arial" charset="0"/>
                <a:cs typeface="Arial" charset="0"/>
              </a:rPr>
              <a:t>Maintenance (Day 1) HIVTSQs baseline mean score comparable between both arms with the same mean value of 59 out of 66 points.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8829DB-A53C-4A25-B5E4-12B6135BAC74}"/>
              </a:ext>
            </a:extLst>
          </p:cNvPr>
          <p:cNvSpPr/>
          <p:nvPr/>
        </p:nvSpPr>
        <p:spPr>
          <a:xfrm>
            <a:off x="551009" y="3024266"/>
            <a:ext cx="8359200" cy="252000"/>
          </a:xfrm>
          <a:prstGeom prst="rect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 Preference Survey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814BE9-9E3C-4630-9B1F-94229CD7577F}"/>
              </a:ext>
            </a:extLst>
          </p:cNvPr>
          <p:cNvSpPr/>
          <p:nvPr/>
        </p:nvSpPr>
        <p:spPr>
          <a:xfrm>
            <a:off x="529991" y="965298"/>
            <a:ext cx="8357616" cy="252000"/>
          </a:xfrm>
          <a:prstGeom prst="rect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FEC0D5-4E46-4771-8371-D43DE4B2B12A}"/>
              </a:ext>
            </a:extLst>
          </p:cNvPr>
          <p:cNvSpPr txBox="1"/>
          <p:nvPr/>
        </p:nvSpPr>
        <p:spPr>
          <a:xfrm>
            <a:off x="4709774" y="994592"/>
            <a:ext cx="3015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9522682-14F5-490C-8A01-7F63398EF3B8}"/>
              </a:ext>
            </a:extLst>
          </p:cNvPr>
          <p:cNvSpPr/>
          <p:nvPr/>
        </p:nvSpPr>
        <p:spPr>
          <a:xfrm>
            <a:off x="5136729" y="991632"/>
            <a:ext cx="2504130" cy="225666"/>
          </a:xfrm>
          <a:prstGeom prst="rightArrow">
            <a:avLst>
              <a:gd name="adj1" fmla="val 72511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Improvement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3420FD-4D74-404F-85CB-EF06643F9F20}"/>
              </a:ext>
            </a:extLst>
          </p:cNvPr>
          <p:cNvSpPr txBox="1"/>
          <p:nvPr/>
        </p:nvSpPr>
        <p:spPr>
          <a:xfrm>
            <a:off x="551009" y="1009605"/>
            <a:ext cx="28361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HIVTSQc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Mean </a:t>
            </a:r>
            <a:r>
              <a:rPr lang="en-US" sz="1200" b="1" dirty="0">
                <a:solidFill>
                  <a:srgbClr val="FFFFFF"/>
                </a:solidFill>
              </a:rPr>
              <a:t>T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FFFFFF"/>
                </a:solidFill>
              </a:rPr>
              <a:t>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core*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FA1F0D72-70D7-4308-B9C1-C5104F8D4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410204"/>
              </p:ext>
            </p:extLst>
          </p:nvPr>
        </p:nvGraphicFramePr>
        <p:xfrm>
          <a:off x="1701810" y="1164987"/>
          <a:ext cx="6662668" cy="1254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D0997EC8-5167-4854-89D3-C6D52B5E14E6}"/>
              </a:ext>
            </a:extLst>
          </p:cNvPr>
          <p:cNvSpPr txBox="1">
            <a:spLocks/>
          </p:cNvSpPr>
          <p:nvPr/>
        </p:nvSpPr>
        <p:spPr bwMode="auto">
          <a:xfrm>
            <a:off x="533400" y="3318510"/>
            <a:ext cx="8358188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Single-item question on participants’ preference at Week 48: 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ITT-E population: 91% (257/283) preferred LA; 1% (2/283) preferred daily oral therapy </a:t>
            </a:r>
          </a:p>
          <a:p>
            <a:pPr lvl="1"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Responding participants: </a:t>
            </a:r>
            <a:r>
              <a:rPr lang="en-US" sz="1400" b="1" dirty="0">
                <a:solidFill>
                  <a:srgbClr val="000000"/>
                </a:solidFill>
              </a:rPr>
              <a:t>99% (257/259)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preferred the LA regimen over previous oral therapy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E2FC9E-B72A-476E-B812-82EB3703B317}"/>
              </a:ext>
            </a:extLst>
          </p:cNvPr>
          <p:cNvSpPr txBox="1"/>
          <p:nvPr/>
        </p:nvSpPr>
        <p:spPr>
          <a:xfrm>
            <a:off x="7718098" y="982754"/>
            <a:ext cx="3015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40360F-743D-4CF8-9D6D-D423B6541C0C}"/>
              </a:ext>
            </a:extLst>
          </p:cNvPr>
          <p:cNvSpPr txBox="1"/>
          <p:nvPr/>
        </p:nvSpPr>
        <p:spPr>
          <a:xfrm>
            <a:off x="2612766" y="988845"/>
            <a:ext cx="3015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-33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6D932B-CEA3-4D28-BE68-960E1B7D5D78}"/>
              </a:ext>
            </a:extLst>
          </p:cNvPr>
          <p:cNvSpPr txBox="1"/>
          <p:nvPr/>
        </p:nvSpPr>
        <p:spPr>
          <a:xfrm>
            <a:off x="7522730" y="1840650"/>
            <a:ext cx="1573646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Arial"/>
              </a:rPr>
              <a:t>4.1</a:t>
            </a: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Arial"/>
              </a:rPr>
              <a:t> (</a:t>
            </a:r>
            <a:r>
              <a:rPr lang="en-US" sz="1200" kern="0" dirty="0">
                <a:latin typeface="Arial"/>
              </a:rPr>
              <a:t>2.8–5.5</a:t>
            </a: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Arial"/>
              </a:rPr>
              <a:t>), p&lt;0.001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4317D9-DD2D-47A2-ABAB-071F8B7558AE}"/>
              </a:ext>
            </a:extLst>
          </p:cNvPr>
          <p:cNvSpPr txBox="1"/>
          <p:nvPr/>
        </p:nvSpPr>
        <p:spPr>
          <a:xfrm flipH="1">
            <a:off x="7593234" y="1660888"/>
            <a:ext cx="144408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Difference (95% CI)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37D720-A423-4C26-A154-52DC99681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91" y="2265085"/>
            <a:ext cx="8380217" cy="654025"/>
          </a:xfrm>
        </p:spPr>
        <p:txBody>
          <a:bodyPr wrap="square">
            <a:spAutoFit/>
          </a:bodyPr>
          <a:lstStyle/>
          <a:p>
            <a:r>
              <a:rPr lang="en-US" sz="1400" dirty="0"/>
              <a:t>Change in satisfaction with current treatment vs induction phase treatment was significantly higher for LA vs DTG/ABC/3TC</a:t>
            </a:r>
          </a:p>
          <a:p>
            <a:pPr lvl="1"/>
            <a:r>
              <a:rPr lang="en-US" sz="1200" dirty="0"/>
              <a:t>HIVTSQs exhibited a ceiling effect, with very high baseline satisfaction scores in both groups (data not shown)</a:t>
            </a:r>
            <a:r>
              <a:rPr lang="en-US" sz="1200" baseline="30000" dirty="0"/>
              <a:t>†</a:t>
            </a:r>
          </a:p>
        </p:txBody>
      </p:sp>
    </p:spTree>
    <p:extLst>
      <p:ext uri="{BB962C8B-B14F-4D97-AF65-F5344CB8AC3E}">
        <p14:creationId xmlns:p14="http://schemas.microsoft.com/office/powerpoint/2010/main" val="3524705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DB1B5D73-421F-41A2-A041-DD6A52FE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84682"/>
            <a:ext cx="8357616" cy="356158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dirty="0"/>
              <a:t>Monthly CAB LA + RPV LA was noninferior to continued oral DTG/ABC/3TC at Week 48 for maintaining suppression of HIV-1</a:t>
            </a:r>
          </a:p>
          <a:p>
            <a:pPr lvl="0">
              <a:spcBef>
                <a:spcPts val="300"/>
              </a:spcBef>
              <a:spcAft>
                <a:spcPts val="400"/>
              </a:spcAft>
            </a:pPr>
            <a:r>
              <a:rPr lang="en-US" noProof="1"/>
              <a:t>Low confirmed virologic failure rate across both treatment arms: 1.4% vs 1.1%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US" noProof="1"/>
              <a:t>Three participants on CAB LA + RPV LA had treatment-emergent resistance for NNRTI and INSTI at CVF. All harbored HIV-1 subtype A1, warranting further investigation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altLang="en-US" dirty="0"/>
              <a:t>Injection site reactions in the LA arm were common but mainly grade 1 or 2, with few associated discontinuations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dirty="0"/>
              <a:t>Highly positive treatment satisfaction and preference outcomes with LA regimen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dirty="0"/>
              <a:t>Overall, these results support the therapeutic potential of monthly CAB LA + RPV LA for maintenance after oral induction in previously ART-naïve individuals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Conclusions</a:t>
            </a:r>
            <a:endParaRPr lang="en-US" altLang="en-US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176A0F2C-2F0B-4C9B-81FB-720704EA72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57D1A8-A3B2-4C4A-9604-5148415803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4440555"/>
            <a:ext cx="8357616" cy="285750"/>
          </a:xfrm>
        </p:spPr>
        <p:txBody>
          <a:bodyPr/>
          <a:lstStyle/>
          <a:p>
            <a:r>
              <a:rPr lang="en-US" altLang="en-US" dirty="0"/>
              <a:t>3TC, lamivudine; ABC, abacavir; ART, antiretroviral therapy; </a:t>
            </a:r>
            <a:r>
              <a:rPr lang="en-US" dirty="0"/>
              <a:t>CAB, cabotegravir; CVF, confirmed virologic failure; DTG, dolutegravir; INSTI, </a:t>
            </a:r>
            <a:r>
              <a:rPr lang="en-US" altLang="en-US" dirty="0"/>
              <a:t>integrase strand transfer inhibitor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>LA, long-acting; NNRTI, non-nucleoside reverse transcriptase inhibitor; </a:t>
            </a:r>
            <a:r>
              <a:rPr lang="en-US" altLang="en-US" dirty="0"/>
              <a:t>RPV, rilpivirine.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30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5B8CC08-9EAB-4233-AD2C-5DB37C00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49" y="904750"/>
            <a:ext cx="8517891" cy="3953000"/>
          </a:xfrm>
        </p:spPr>
        <p:txBody>
          <a:bodyPr/>
          <a:lstStyle/>
          <a:p>
            <a:pPr lvl="0"/>
            <a:r>
              <a:rPr lang="en-US" altLang="en-US" sz="1600" dirty="0"/>
              <a:t>We thank everyone who has contributed to the success of the study</a:t>
            </a:r>
          </a:p>
          <a:p>
            <a:pPr lvl="1"/>
            <a:r>
              <a:rPr lang="en-US" altLang="en-US" sz="1400" dirty="0"/>
              <a:t>All study participants and their families</a:t>
            </a:r>
          </a:p>
          <a:p>
            <a:pPr lvl="1"/>
            <a:r>
              <a:rPr lang="en-US" altLang="en-US" sz="1400" dirty="0"/>
              <a:t>The FLAIR clinical investigators and their staff in Canada, France, Germany, Italy, Japan, the Netherlands, the Russian Federation, South Africa, Spain, the United Kingdom, and the United States</a:t>
            </a:r>
          </a:p>
          <a:p>
            <a:pPr marL="215900" lvl="1" indent="0">
              <a:buNone/>
            </a:pPr>
            <a:endParaRPr lang="en-US" altLang="en-US" sz="1400" dirty="0"/>
          </a:p>
          <a:p>
            <a:pPr lvl="1"/>
            <a:endParaRPr lang="en-US" altLang="en-US" sz="2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endParaRPr lang="en-US" altLang="en-US" sz="1400" dirty="0"/>
          </a:p>
          <a:p>
            <a:pPr lvl="1"/>
            <a:r>
              <a:rPr lang="en-US" altLang="en-US" sz="1400" dirty="0"/>
              <a:t>The ViiV Healthcare, GlaxoSmithKline, and Janssen study team members</a:t>
            </a:r>
          </a:p>
          <a:p>
            <a:pPr lvl="0"/>
            <a:r>
              <a:rPr lang="en-US" altLang="en-US" sz="1600" dirty="0"/>
              <a:t>FLAIR is funded by ViiV Healthcare and Janssen R&amp;D</a:t>
            </a:r>
          </a:p>
          <a:p>
            <a:endParaRPr lang="en-US" sz="1600" dirty="0"/>
          </a:p>
        </p:txBody>
      </p:sp>
      <p:sp>
        <p:nvSpPr>
          <p:cNvPr id="12" name="Title 25">
            <a:extLst>
              <a:ext uri="{FF2B5EF4-FFF2-40B4-BE49-F238E27FC236}">
                <a16:creationId xmlns:a16="http://schemas.microsoft.com/office/drawing/2014/main" id="{0CA51660-C807-4A96-8FD6-F149A1EE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Acknowledgments</a:t>
            </a:r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8EC60BBA-DBF4-45D5-B6E8-4DB2C1F8C5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E3ADB8-842C-4FB4-B519-904432C781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5779CF-B3F5-4B81-BB53-37959F360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98871"/>
              </p:ext>
            </p:extLst>
          </p:nvPr>
        </p:nvGraphicFramePr>
        <p:xfrm>
          <a:off x="633095" y="1982131"/>
          <a:ext cx="8157600" cy="217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00">
                  <a:extLst>
                    <a:ext uri="{9D8B030D-6E8A-4147-A177-3AD203B41FA5}">
                      <a16:colId xmlns:a16="http://schemas.microsoft.com/office/drawing/2014/main" val="4000906737"/>
                    </a:ext>
                  </a:extLst>
                </a:gridCol>
                <a:gridCol w="741600">
                  <a:extLst>
                    <a:ext uri="{9D8B030D-6E8A-4147-A177-3AD203B41FA5}">
                      <a16:colId xmlns:a16="http://schemas.microsoft.com/office/drawing/2014/main" val="324022212"/>
                    </a:ext>
                  </a:extLst>
                </a:gridCol>
                <a:gridCol w="741600">
                  <a:extLst>
                    <a:ext uri="{9D8B030D-6E8A-4147-A177-3AD203B41FA5}">
                      <a16:colId xmlns:a16="http://schemas.microsoft.com/office/drawing/2014/main" val="2010396029"/>
                    </a:ext>
                  </a:extLst>
                </a:gridCol>
                <a:gridCol w="607794">
                  <a:extLst>
                    <a:ext uri="{9D8B030D-6E8A-4147-A177-3AD203B41FA5}">
                      <a16:colId xmlns:a16="http://schemas.microsoft.com/office/drawing/2014/main" val="1652562414"/>
                    </a:ext>
                  </a:extLst>
                </a:gridCol>
                <a:gridCol w="750711">
                  <a:extLst>
                    <a:ext uri="{9D8B030D-6E8A-4147-A177-3AD203B41FA5}">
                      <a16:colId xmlns:a16="http://schemas.microsoft.com/office/drawing/2014/main" val="1831481482"/>
                    </a:ext>
                  </a:extLst>
                </a:gridCol>
                <a:gridCol w="866295">
                  <a:extLst>
                    <a:ext uri="{9D8B030D-6E8A-4147-A177-3AD203B41FA5}">
                      <a16:colId xmlns:a16="http://schemas.microsoft.com/office/drawing/2014/main" val="1381642820"/>
                    </a:ext>
                  </a:extLst>
                </a:gridCol>
                <a:gridCol w="873605">
                  <a:extLst>
                    <a:ext uri="{9D8B030D-6E8A-4147-A177-3AD203B41FA5}">
                      <a16:colId xmlns:a16="http://schemas.microsoft.com/office/drawing/2014/main" val="723616391"/>
                    </a:ext>
                  </a:extLst>
                </a:gridCol>
                <a:gridCol w="606546">
                  <a:extLst>
                    <a:ext uri="{9D8B030D-6E8A-4147-A177-3AD203B41FA5}">
                      <a16:colId xmlns:a16="http://schemas.microsoft.com/office/drawing/2014/main" val="1087583023"/>
                    </a:ext>
                  </a:extLst>
                </a:gridCol>
                <a:gridCol w="744649">
                  <a:extLst>
                    <a:ext uri="{9D8B030D-6E8A-4147-A177-3AD203B41FA5}">
                      <a16:colId xmlns:a16="http://schemas.microsoft.com/office/drawing/2014/main" val="199284006"/>
                    </a:ext>
                  </a:extLst>
                </a:gridCol>
                <a:gridCol w="741600">
                  <a:extLst>
                    <a:ext uri="{9D8B030D-6E8A-4147-A177-3AD203B41FA5}">
                      <a16:colId xmlns:a16="http://schemas.microsoft.com/office/drawing/2014/main" val="2689065409"/>
                    </a:ext>
                  </a:extLst>
                </a:gridCol>
                <a:gridCol w="741600">
                  <a:extLst>
                    <a:ext uri="{9D8B030D-6E8A-4147-A177-3AD203B41FA5}">
                      <a16:colId xmlns:a16="http://schemas.microsoft.com/office/drawing/2014/main" val="3320183176"/>
                    </a:ext>
                  </a:extLst>
                </a:gridCol>
              </a:tblGrid>
              <a:tr h="150500">
                <a:tc rowSpan="2">
                  <a:txBody>
                    <a:bodyPr/>
                    <a:lstStyle/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Angel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Conway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Smith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Szabo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Tan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Walmsley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France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Bouchaud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Girard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Katlama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Livrozet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Molina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Philibert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Pialoux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Yazdanpanah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Germany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Arasteh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Baumgarten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Bogner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Degen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Esser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Jaeger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Lutz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Rockstroh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Stellbrink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Stephan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Stoll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Italy</a:t>
                      </a:r>
                    </a:p>
                    <a:p>
                      <a:r>
                        <a:rPr lang="it-IT" sz="750" b="0" dirty="0">
                          <a:solidFill>
                            <a:schemeClr val="tx1"/>
                          </a:solidFill>
                        </a:rPr>
                        <a:t>Antinori</a:t>
                      </a:r>
                    </a:p>
                    <a:p>
                      <a:r>
                        <a:rPr lang="it-IT" sz="750" b="0" dirty="0">
                          <a:solidFill>
                            <a:schemeClr val="tx1"/>
                          </a:solidFill>
                        </a:rPr>
                        <a:t>Castelli</a:t>
                      </a:r>
                    </a:p>
                    <a:p>
                      <a:r>
                        <a:rPr lang="it-IT" sz="750" b="0" dirty="0">
                          <a:solidFill>
                            <a:schemeClr val="tx1"/>
                          </a:solidFill>
                        </a:rPr>
                        <a:t>Lazzarin</a:t>
                      </a:r>
                    </a:p>
                    <a:p>
                      <a:r>
                        <a:rPr lang="it-IT" sz="750" b="0" dirty="0">
                          <a:solidFill>
                            <a:schemeClr val="tx1"/>
                          </a:solidFill>
                        </a:rPr>
                        <a:t>Migliorino</a:t>
                      </a:r>
                    </a:p>
                    <a:p>
                      <a:r>
                        <a:rPr lang="it-IT" sz="750" b="0" dirty="0">
                          <a:solidFill>
                            <a:schemeClr val="tx1"/>
                          </a:solidFill>
                        </a:rPr>
                        <a:t>Rizzardini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Japan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Oka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Shirasaka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Yokomaku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Netherlands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Bierman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Hoepelman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Hollander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Nellen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Russian Federation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Belonosova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Borodkina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Chernova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Gusev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Kulagin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Nagimova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Pokrovsky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Shuldyakov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Tonkikh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Tsybakova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Volkova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Voronin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Yakovlev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South Africa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Bassa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Latiff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Lombaard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Mitha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Mngqibisa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Nortje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Rassool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Singh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van Zyl</a:t>
                      </a:r>
                    </a:p>
                    <a:p>
                      <a:endParaRPr lang="en-US" sz="75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50" b="1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Spain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dirty="0">
                          <a:solidFill>
                            <a:schemeClr val="tx1"/>
                          </a:solidFill>
                        </a:rPr>
                        <a:t>United Kingdom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Allan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Johnson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Orkin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Pett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Ross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Taylor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Wilson</a:t>
                      </a:r>
                    </a:p>
                    <a:p>
                      <a:r>
                        <a:rPr lang="en-GB" sz="750" b="0" dirty="0">
                          <a:solidFill>
                            <a:schemeClr val="tx1"/>
                          </a:solidFill>
                        </a:rPr>
                        <a:t>Winston</a:t>
                      </a:r>
                    </a:p>
                    <a:p>
                      <a:endParaRPr lang="en-US" sz="75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" b="1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extLst>
                  <a:ext uri="{0D108BD9-81ED-4DB2-BD59-A6C34878D82A}">
                    <a16:rowId xmlns:a16="http://schemas.microsoft.com/office/drawing/2014/main" val="4051370542"/>
                  </a:ext>
                </a:extLst>
              </a:tr>
              <a:tr h="14056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Bernal Morell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Castro Iglesias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Fariñas Álvarez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Galera Peñaranda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García Gasalla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Gomez Sirvent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González García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Górgolas Hernández-Mora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Hernandez-Quero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Ibarra Ugarte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Marino Callejo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 err="1">
                          <a:solidFill>
                            <a:schemeClr val="tx1"/>
                          </a:solidFill>
                        </a:rPr>
                        <a:t>Masiá</a:t>
                      </a: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50" b="0" dirty="0" err="1">
                          <a:solidFill>
                            <a:schemeClr val="tx1"/>
                          </a:solidFill>
                        </a:rPr>
                        <a:t>Canuto</a:t>
                      </a:r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Mateo García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50" b="0" dirty="0" err="1">
                          <a:solidFill>
                            <a:schemeClr val="tx1"/>
                          </a:solidFill>
                        </a:rPr>
                        <a:t>Miguelez</a:t>
                      </a:r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 Morales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Podzamczer Palter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Pulido Ortega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Ribas del Blanco</a:t>
                      </a:r>
                    </a:p>
                    <a:p>
                      <a:r>
                        <a:rPr lang="en-US" sz="750" b="0" dirty="0">
                          <a:solidFill>
                            <a:schemeClr val="tx1"/>
                          </a:solidFill>
                        </a:rPr>
                        <a:t>Suárez García</a:t>
                      </a:r>
                    </a:p>
                    <a:p>
                      <a:endParaRPr lang="en-US" sz="750" b="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Aberg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Baxter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Bettacchi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Bredeek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Brennan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Brinson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Campbell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De Vente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Felizarta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Fife</a:t>
                      </a:r>
                    </a:p>
                  </a:txBody>
                  <a:tcPr marL="3600" marR="3600" marT="3600" marB="36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Goldstein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Henry</a:t>
                      </a:r>
                    </a:p>
                    <a:p>
                      <a:r>
                        <a:rPr lang="en-US" sz="750" dirty="0" err="1">
                          <a:solidFill>
                            <a:schemeClr val="tx1"/>
                          </a:solidFill>
                        </a:rPr>
                        <a:t>Huhn</a:t>
                      </a:r>
                      <a:endParaRPr lang="en-US" sz="7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dirty="0" err="1">
                          <a:solidFill>
                            <a:schemeClr val="tx1"/>
                          </a:solidFill>
                        </a:rPr>
                        <a:t>Katner</a:t>
                      </a:r>
                      <a:endParaRPr lang="en-US" sz="7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McDonald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Newman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Ortiz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Overton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Richmond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Ruane</a:t>
                      </a:r>
                    </a:p>
                    <a:p>
                      <a:r>
                        <a:rPr lang="en-US" sz="750" dirty="0" err="1">
                          <a:solidFill>
                            <a:schemeClr val="tx1"/>
                          </a:solidFill>
                        </a:rPr>
                        <a:t>Rybak</a:t>
                      </a:r>
                      <a:endParaRPr lang="en-US" sz="7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Scribner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Sims III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Swindells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Thompson</a:t>
                      </a:r>
                    </a:p>
                    <a:p>
                      <a:r>
                        <a:rPr lang="en-US" sz="750" dirty="0">
                          <a:solidFill>
                            <a:schemeClr val="tx1"/>
                          </a:solidFill>
                        </a:rPr>
                        <a:t>Towner</a:t>
                      </a:r>
                    </a:p>
                  </a:txBody>
                  <a:tcPr marL="3600" marR="3600" marT="3600" marB="36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7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3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E3DD819B-5F27-477C-8097-FEB145958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Approved therapies for HIV now include once-daily oral regimens containing 2 or 3 antiretrovirals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Despite the success of daily oral therapy, considerable interest exists in LA treatment options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/>
              <a:t>Cabotegravir (CAB) is an HIV-1 integrase strand transfer inhibitor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Oral 30 mg tablet: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≈ 40 hours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Long-acting IM injection, 200 mg/mL: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≈ 40 </a:t>
            </a:r>
            <a:r>
              <a:rPr lang="en-US" altLang="en-US" sz="1200" u="sng" dirty="0"/>
              <a:t>days</a:t>
            </a:r>
            <a:endParaRPr lang="en-US" altLang="en-US" sz="1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 err="1"/>
              <a:t>Rilpivirine</a:t>
            </a:r>
            <a:r>
              <a:rPr lang="en-US" altLang="en-US" sz="1400" dirty="0"/>
              <a:t> (RPV) is an HIV-1 non-nucleoside reverse transcriptase inhibitor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Oral 25 mg tablet: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≈ 50 hours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Long-acting IM injection, 300 mg/mL: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≈ 90 </a:t>
            </a:r>
            <a:r>
              <a:rPr lang="en-US" altLang="en-US" sz="1200" u="sng" dirty="0"/>
              <a:t>days</a:t>
            </a:r>
            <a:r>
              <a:rPr lang="en-US" altLang="en-US" sz="1200" dirty="0"/>
              <a:t> </a:t>
            </a:r>
            <a:endParaRPr lang="en-US" altLang="en-US" sz="1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LATTE-2: CAB LA + RPV LA given every 4 or 8 weeks maintained HIV-1 RNA &lt;50 c/mL for &gt;3 years</a:t>
            </a:r>
            <a:r>
              <a:rPr lang="en-US" sz="1400" baseline="30000" dirty="0"/>
              <a:t>1</a:t>
            </a:r>
            <a:endParaRPr lang="en-US" altLang="en-US" sz="1400" baseline="30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/>
              <a:t>Two pivotal phase 3 studies (ATLAS</a:t>
            </a:r>
            <a:r>
              <a:rPr lang="en-US" altLang="en-US" sz="1400" baseline="30000" dirty="0"/>
              <a:t>2</a:t>
            </a:r>
            <a:r>
              <a:rPr lang="en-US" altLang="en-US" sz="1400" dirty="0"/>
              <a:t> and FLAIR) have reached their primary endpoints at 48 weeks</a:t>
            </a:r>
          </a:p>
        </p:txBody>
      </p:sp>
      <p:sp>
        <p:nvSpPr>
          <p:cNvPr id="16" name="Title 25">
            <a:extLst>
              <a:ext uri="{FF2B5EF4-FFF2-40B4-BE49-F238E27FC236}">
                <a16:creationId xmlns:a16="http://schemas.microsoft.com/office/drawing/2014/main" id="{B1027C02-619B-4264-88EB-1B4EF64F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Background </a:t>
            </a:r>
            <a:endParaRPr lang="en-US" altLang="en-US" dirty="0"/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E8BDE85D-BDCD-4092-8B9A-9126BD3128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2F2EF-9FE6-4F31-A24F-DFFED79B7E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4441710"/>
            <a:ext cx="8357616" cy="274320"/>
          </a:xfrm>
        </p:spPr>
        <p:txBody>
          <a:bodyPr/>
          <a:lstStyle/>
          <a:p>
            <a:r>
              <a:rPr lang="en-US" dirty="0"/>
              <a:t>CAB, cabotegravir; IM, intramuscular; LA, long-acting; RPV, rilpivirine; t</a:t>
            </a:r>
            <a:r>
              <a:rPr lang="en-US" baseline="-25000" dirty="0"/>
              <a:t>½</a:t>
            </a:r>
            <a:r>
              <a:rPr lang="en-US" dirty="0"/>
              <a:t>, half-life.</a:t>
            </a:r>
          </a:p>
          <a:p>
            <a:r>
              <a:rPr lang="en-US" dirty="0"/>
              <a:t>1. Margolis D, et al. HIV Glasgow 2018</a:t>
            </a:r>
            <a:r>
              <a:rPr lang="en-US" i="1" dirty="0"/>
              <a:t>;</a:t>
            </a:r>
            <a:r>
              <a:rPr lang="en-US" dirty="0"/>
              <a:t> UK. Poster 118; 2. Swindells S, et al. CROI 2019; Seattle, WA, Abstract 1475.</a:t>
            </a:r>
          </a:p>
        </p:txBody>
      </p:sp>
      <p:grpSp>
        <p:nvGrpSpPr>
          <p:cNvPr id="17" name="Group 2">
            <a:extLst>
              <a:ext uri="{FF2B5EF4-FFF2-40B4-BE49-F238E27FC236}">
                <a16:creationId xmlns:a16="http://schemas.microsoft.com/office/drawing/2014/main" id="{9C7BDBE6-70ED-46E6-9F60-B653018129AE}"/>
              </a:ext>
            </a:extLst>
          </p:cNvPr>
          <p:cNvGrpSpPr>
            <a:grpSpLocks/>
          </p:cNvGrpSpPr>
          <p:nvPr/>
        </p:nvGrpSpPr>
        <p:grpSpPr bwMode="auto">
          <a:xfrm>
            <a:off x="6862916" y="1700951"/>
            <a:ext cx="2028100" cy="1550040"/>
            <a:chOff x="5186963" y="1874820"/>
            <a:chExt cx="2922653" cy="2253973"/>
          </a:xfrm>
        </p:grpSpPr>
        <p:pic>
          <p:nvPicPr>
            <p:cNvPr id="18" name="Picture 2" descr="C:\Users\rqb23532\Pictures\744\Prepared syringe (3mL) of Cabotegravir and prepared syringe (3mL) of TMC-278 LA.jpg">
              <a:extLst>
                <a:ext uri="{FF2B5EF4-FFF2-40B4-BE49-F238E27FC236}">
                  <a16:creationId xmlns:a16="http://schemas.microsoft.com/office/drawing/2014/main" id="{E5505EF1-E13F-4AB8-B823-C00894EC847B}"/>
                </a:ext>
              </a:extLst>
            </p:cNvPr>
            <p:cNvPicPr>
              <a:picLocks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2" t="27231" r="1999" b="15497"/>
            <a:stretch/>
          </p:blipFill>
          <p:spPr bwMode="auto">
            <a:xfrm>
              <a:off x="5186963" y="1874820"/>
              <a:ext cx="2922653" cy="12751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C:\Users\rqb23532\Pictures\744\3mL vial of Cabotegravir LA and 1 3mL vial of TMC-278 LA.jpg">
              <a:extLst>
                <a:ext uri="{FF2B5EF4-FFF2-40B4-BE49-F238E27FC236}">
                  <a16:creationId xmlns:a16="http://schemas.microsoft.com/office/drawing/2014/main" id="{659EA14B-B847-4AC4-9211-C6E18ED83A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31" b="2791"/>
            <a:stretch/>
          </p:blipFill>
          <p:spPr bwMode="auto">
            <a:xfrm>
              <a:off x="6801684" y="3245059"/>
              <a:ext cx="1307932" cy="8837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C:\Users\rqb23532\Pictures\744\30mg tablet of Cabotegravir and 25mg tablet of rilpivirine.jpg">
              <a:extLst>
                <a:ext uri="{FF2B5EF4-FFF2-40B4-BE49-F238E27FC236}">
                  <a16:creationId xmlns:a16="http://schemas.microsoft.com/office/drawing/2014/main" id="{0756DF94-78C8-447E-BD30-DC9F7F867E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1" t="19930" r="3035" b="11861"/>
            <a:stretch/>
          </p:blipFill>
          <p:spPr bwMode="auto">
            <a:xfrm>
              <a:off x="5186963" y="3245059"/>
              <a:ext cx="1502302" cy="8837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91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25">
            <a:extLst>
              <a:ext uri="{FF2B5EF4-FFF2-40B4-BE49-F238E27FC236}">
                <a16:creationId xmlns:a16="http://schemas.microsoft.com/office/drawing/2014/main" id="{586581EA-F20F-405A-BE92-908FFFA1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FLAIR Study Design: Randomized, Multicenter, International, </a:t>
            </a:r>
            <a:br>
              <a:rPr lang="en-US" sz="1800" dirty="0"/>
            </a:br>
            <a:r>
              <a:rPr lang="en-US" sz="1800" dirty="0"/>
              <a:t>Open-Label, Noninferiority Study in ART-Naïve Adults (Ongoing) </a:t>
            </a:r>
            <a:endParaRPr lang="en-US" altLang="en-US" sz="1800" dirty="0"/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BAC9E90E-F03A-42E9-9116-CF9A6CE706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1B0629-A43B-4BEA-940A-D672B1C98E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3895430"/>
            <a:ext cx="8515349" cy="822819"/>
          </a:xfrm>
        </p:spPr>
        <p:txBody>
          <a:bodyPr/>
          <a:lstStyle/>
          <a:p>
            <a:r>
              <a:rPr lang="en-US" altLang="en-US" dirty="0"/>
              <a:t>3TC, lamivudine; ABC, abacavir; ART, antiretroviral therapy; CAB, cabotegravir; DTG, dolutegravir; IM, intramuscular; HBsAg, hepatitis B surface antigen; LA, long-acting; </a:t>
            </a:r>
            <a:br>
              <a:rPr lang="en-US" altLang="en-US" dirty="0"/>
            </a:br>
            <a:r>
              <a:rPr lang="en-US" altLang="en-US" dirty="0"/>
              <a:t>NNRTI, non-nucleoside reverse transcriptase inhibitor; NRTI, nucleoside reverse transcriptase inhibitor; RAM, resistance-associated mutation; </a:t>
            </a:r>
            <a:r>
              <a:rPr lang="en-US" dirty="0"/>
              <a:t>RPV, rilpivirine.</a:t>
            </a:r>
            <a:endParaRPr lang="en-US" altLang="en-US" dirty="0"/>
          </a:p>
          <a:p>
            <a:pPr>
              <a:spcAft>
                <a:spcPts val="600"/>
              </a:spcAft>
            </a:pPr>
            <a:r>
              <a:rPr lang="en-US" dirty="0"/>
              <a:t>*NNRTI RAMS but not K103N were exclusionary; </a:t>
            </a:r>
            <a:r>
              <a:rPr lang="en-US" baseline="30000" dirty="0"/>
              <a:t>†</a:t>
            </a:r>
            <a:r>
              <a:rPr lang="en-US" dirty="0"/>
              <a:t>DTG plus 2 alternative non-ABC NRTIs was permitted if participant was intolerant or HLA-B*5701-positive (n=30 as last regimen during induction: n=2 discontinued during induction, n=14 randomized to CAB LA + RPV LA, n=14 randomized to DTG/ABC/3TC arm and continued on DTG plus 2 alternative non-ABC NRTIs </a:t>
            </a:r>
            <a:br>
              <a:rPr lang="en-US" dirty="0"/>
            </a:br>
            <a:r>
              <a:rPr lang="en-US" dirty="0"/>
              <a:t>in Maintenance Phase); </a:t>
            </a:r>
            <a:r>
              <a:rPr lang="en-US" altLang="en-US" baseline="30000" dirty="0"/>
              <a:t>‡</a:t>
            </a:r>
            <a:r>
              <a:rPr lang="en-US" altLang="en-US" dirty="0"/>
              <a:t>Participants who withdraw/complete CAB LA + RPV LA enter 52-week long-term follow-up; </a:t>
            </a:r>
            <a:r>
              <a:rPr lang="en-US" altLang="en-US" baseline="30000" dirty="0"/>
              <a:t>§</a:t>
            </a:r>
            <a:r>
              <a:rPr lang="en-US" altLang="en-US" dirty="0"/>
              <a:t>Participants received initial loading doses of CAB LA 600 mg and </a:t>
            </a:r>
            <a:br>
              <a:rPr lang="en-US" altLang="en-US" dirty="0"/>
            </a:br>
            <a:r>
              <a:rPr lang="en-US" altLang="en-US" dirty="0"/>
              <a:t>RPV LA 900 mg at Week 4. Beginning Week 8, participants received CAB LA 400 mg + RPV LA 600 mg injections every 4 weeks.</a:t>
            </a:r>
          </a:p>
        </p:txBody>
      </p:sp>
      <p:sp>
        <p:nvSpPr>
          <p:cNvPr id="68" name="Rectangle 12">
            <a:extLst>
              <a:ext uri="{FF2B5EF4-FFF2-40B4-BE49-F238E27FC236}">
                <a16:creationId xmlns:a16="http://schemas.microsoft.com/office/drawing/2014/main" id="{8C1A2355-184F-4B0B-90A4-4EDDEEB65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87" y="2987535"/>
            <a:ext cx="408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Day 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1" name="Rectangle 15">
            <a:extLst>
              <a:ext uri="{FF2B5EF4-FFF2-40B4-BE49-F238E27FC236}">
                <a16:creationId xmlns:a16="http://schemas.microsoft.com/office/drawing/2014/main" id="{1D870D5E-B26D-4A6F-824A-4FAFED77B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225" y="2982215"/>
            <a:ext cx="4862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2" name="Rectangle 24">
            <a:extLst>
              <a:ext uri="{FF2B5EF4-FFF2-40B4-BE49-F238E27FC236}">
                <a16:creationId xmlns:a16="http://schemas.microsoft.com/office/drawing/2014/main" id="{64BFC327-E16E-4B06-A227-404C73224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154" y="2987218"/>
            <a:ext cx="4071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48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5" name="Rectangle 32">
            <a:extLst>
              <a:ext uri="{FF2B5EF4-FFF2-40B4-BE49-F238E27FC236}">
                <a16:creationId xmlns:a16="http://schemas.microsoft.com/office/drawing/2014/main" id="{A36C5B02-139C-419C-A36A-6B7E99F80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767" y="2984625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4</a:t>
            </a:r>
            <a:r>
              <a:rPr kumimoji="0" lang="en-US" altLang="en-US" sz="1200" b="1" i="0" u="none" strike="noStrike" cap="none" normalizeH="0" baseline="30000" dirty="0">
                <a:ln>
                  <a:noFill/>
                </a:ln>
                <a:effectLst/>
                <a:latin typeface="+mj-lt"/>
              </a:rPr>
              <a:t>§</a:t>
            </a:r>
            <a:endParaRPr kumimoji="0" lang="en-US" altLang="en-US" sz="1200" b="0" i="0" u="none" strike="noStrike" cap="none" normalizeH="0" baseline="3000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7" name="Rectangle 44">
            <a:extLst>
              <a:ext uri="{FF2B5EF4-FFF2-40B4-BE49-F238E27FC236}">
                <a16:creationId xmlns:a16="http://schemas.microsoft.com/office/drawing/2014/main" id="{D3C20E31-3EEC-4BE9-9320-6E8230A9F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267" y="2985791"/>
            <a:ext cx="4456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latin typeface="+mj-lt"/>
              </a:rPr>
              <a:t>96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8" name="Rectangle 50">
            <a:extLst>
              <a:ext uri="{FF2B5EF4-FFF2-40B4-BE49-F238E27FC236}">
                <a16:creationId xmlns:a16="http://schemas.microsoft.com/office/drawing/2014/main" id="{5B45AFBD-CF54-4328-835A-F4A20588D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229" y="963933"/>
            <a:ext cx="1245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Induction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Phase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9" name="Rectangle 51">
            <a:extLst>
              <a:ext uri="{FF2B5EF4-FFF2-40B4-BE49-F238E27FC236}">
                <a16:creationId xmlns:a16="http://schemas.microsoft.com/office/drawing/2014/main" id="{4E744B09-73CF-40B2-92D9-F5575956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103" y="1163988"/>
            <a:ext cx="420779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Maintenance Phase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0" name="Rectangle 52">
            <a:extLst>
              <a:ext uri="{FF2B5EF4-FFF2-40B4-BE49-F238E27FC236}">
                <a16:creationId xmlns:a16="http://schemas.microsoft.com/office/drawing/2014/main" id="{71387CA2-8FD7-4FA2-A566-BD14BA638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3614" y="1163988"/>
            <a:ext cx="13457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Extension Phase</a:t>
            </a:r>
            <a:endParaRPr kumimoji="0" lang="en-US" altLang="en-US" sz="13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3" name="Rectangle 65">
            <a:extLst>
              <a:ext uri="{FF2B5EF4-FFF2-40B4-BE49-F238E27FC236}">
                <a16:creationId xmlns:a16="http://schemas.microsoft.com/office/drawing/2014/main" id="{FA6F162B-AFA9-45FE-8AB5-7AE8A15D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052" y="1459610"/>
            <a:ext cx="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5" name="Flowchart: Off-page Connector 3">
            <a:extLst>
              <a:ext uri="{FF2B5EF4-FFF2-40B4-BE49-F238E27FC236}">
                <a16:creationId xmlns:a16="http://schemas.microsoft.com/office/drawing/2014/main" id="{EE63C886-6F33-4D4C-80F8-8D4E5311EC6E}"/>
              </a:ext>
            </a:extLst>
          </p:cNvPr>
          <p:cNvSpPr/>
          <p:nvPr/>
        </p:nvSpPr>
        <p:spPr>
          <a:xfrm>
            <a:off x="7583716" y="2106262"/>
            <a:ext cx="1226257" cy="536624"/>
          </a:xfrm>
          <a:prstGeom prst="homePlate">
            <a:avLst>
              <a:gd name="adj" fmla="val 23723"/>
            </a:avLst>
          </a:prstGeom>
          <a:solidFill>
            <a:srgbClr val="FFFF4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Ins="90000" bIns="46800" rtlCol="0" anchor="ctr"/>
          <a:lstStyle/>
          <a:p>
            <a:pPr algn="ctr">
              <a:lnSpc>
                <a:spcPct val="110000"/>
              </a:lnSpc>
            </a:pPr>
            <a:r>
              <a:rPr lang="en-US" altLang="en-US" sz="1200" b="1" dirty="0">
                <a:solidFill>
                  <a:schemeClr val="tx1"/>
                </a:solidFill>
              </a:rPr>
              <a:t>Extension</a:t>
            </a:r>
          </a:p>
        </p:txBody>
      </p:sp>
      <p:sp>
        <p:nvSpPr>
          <p:cNvPr id="86" name="Flowchart: Off-page Connector 3">
            <a:extLst>
              <a:ext uri="{FF2B5EF4-FFF2-40B4-BE49-F238E27FC236}">
                <a16:creationId xmlns:a16="http://schemas.microsoft.com/office/drawing/2014/main" id="{EA9CEF27-985D-47AE-96DA-940BA0EDAF74}"/>
              </a:ext>
            </a:extLst>
          </p:cNvPr>
          <p:cNvSpPr/>
          <p:nvPr/>
        </p:nvSpPr>
        <p:spPr>
          <a:xfrm>
            <a:off x="3312329" y="1499454"/>
            <a:ext cx="4241579" cy="482425"/>
          </a:xfrm>
          <a:prstGeom prst="homePlate">
            <a:avLst>
              <a:gd name="adj" fmla="val 22314"/>
            </a:avLst>
          </a:prstGeom>
          <a:solidFill>
            <a:srgbClr val="970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en-US" sz="1200" b="1" dirty="0">
                <a:solidFill>
                  <a:schemeClr val="bg1"/>
                </a:solidFill>
              </a:rPr>
              <a:t>DTG/ABC/3TC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Oral daily </a:t>
            </a:r>
            <a:r>
              <a:rPr lang="en-US" altLang="en-US" sz="1200" b="1" dirty="0">
                <a:solidFill>
                  <a:schemeClr val="bg1"/>
                </a:solidFill>
              </a:rPr>
              <a:t>n=283</a:t>
            </a:r>
          </a:p>
        </p:txBody>
      </p:sp>
      <p:sp>
        <p:nvSpPr>
          <p:cNvPr id="89" name="Arrow: Pentagon 88">
            <a:extLst>
              <a:ext uri="{FF2B5EF4-FFF2-40B4-BE49-F238E27FC236}">
                <a16:creationId xmlns:a16="http://schemas.microsoft.com/office/drawing/2014/main" id="{6CC91BB7-CF18-463A-B90F-3BB80BC027CC}"/>
              </a:ext>
            </a:extLst>
          </p:cNvPr>
          <p:cNvSpPr/>
          <p:nvPr/>
        </p:nvSpPr>
        <p:spPr>
          <a:xfrm>
            <a:off x="2016134" y="1447472"/>
            <a:ext cx="1276430" cy="1197901"/>
          </a:xfrm>
          <a:prstGeom prst="homePlate">
            <a:avLst>
              <a:gd name="adj" fmla="val 2458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>
              <a:lnSpc>
                <a:spcPct val="110000"/>
              </a:lnSpc>
            </a:pPr>
            <a:r>
              <a:rPr lang="en-US" altLang="en-US" sz="1200" b="1" dirty="0">
                <a:solidFill>
                  <a:schemeClr val="bg1"/>
                </a:solidFill>
              </a:rPr>
              <a:t>N=629</a:t>
            </a:r>
          </a:p>
          <a:p>
            <a:pPr>
              <a:lnSpc>
                <a:spcPct val="110000"/>
              </a:lnSpc>
            </a:pPr>
            <a:r>
              <a:rPr lang="en-US" altLang="en-US" sz="1200" b="1" dirty="0">
                <a:solidFill>
                  <a:schemeClr val="bg1"/>
                </a:solidFill>
              </a:rPr>
              <a:t>DTG/ABC/3TC single-tablet regimen for </a:t>
            </a:r>
            <a:br>
              <a:rPr lang="en-US" altLang="en-US" sz="1200" b="1" dirty="0">
                <a:solidFill>
                  <a:schemeClr val="bg1"/>
                </a:solidFill>
              </a:rPr>
            </a:br>
            <a:r>
              <a:rPr lang="en-US" altLang="en-US" sz="1200" b="1" dirty="0">
                <a:solidFill>
                  <a:schemeClr val="bg1"/>
                </a:solidFill>
              </a:rPr>
              <a:t>20 weeks</a:t>
            </a:r>
            <a:r>
              <a:rPr lang="en-US" altLang="en-US" sz="1200" b="1" baseline="30000" dirty="0">
                <a:solidFill>
                  <a:schemeClr val="bg1"/>
                </a:solidFill>
              </a:rPr>
              <a:t>†</a:t>
            </a:r>
            <a:endParaRPr lang="en-US" altLang="en-US" sz="1200" baseline="30000" dirty="0">
              <a:solidFill>
                <a:schemeClr val="bg1"/>
              </a:solidFill>
            </a:endParaRPr>
          </a:p>
        </p:txBody>
      </p:sp>
      <p:sp>
        <p:nvSpPr>
          <p:cNvPr id="90" name="Rectangle 17">
            <a:extLst>
              <a:ext uri="{FF2B5EF4-FFF2-40B4-BE49-F238E27FC236}">
                <a16:creationId xmlns:a16="http://schemas.microsoft.com/office/drawing/2014/main" id="{FB541F3B-6A1F-4FB3-BE2D-E0E0B2169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87" y="3431613"/>
            <a:ext cx="16272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Randomization (</a:t>
            </a:r>
            <a:r>
              <a:rPr lang="en-US" altLang="en-US" sz="1200" b="1" dirty="0">
                <a:latin typeface="+mn-lt"/>
              </a:rPr>
              <a:t>1:1)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1" name="Flowchart: Off-page Connector 3">
            <a:extLst>
              <a:ext uri="{FF2B5EF4-FFF2-40B4-BE49-F238E27FC236}">
                <a16:creationId xmlns:a16="http://schemas.microsoft.com/office/drawing/2014/main" id="{AD30A5A8-702A-4B68-8F0B-9F86CCCC0845}"/>
              </a:ext>
            </a:extLst>
          </p:cNvPr>
          <p:cNvSpPr/>
          <p:nvPr/>
        </p:nvSpPr>
        <p:spPr>
          <a:xfrm rot="16200000">
            <a:off x="3456876" y="1959253"/>
            <a:ext cx="532140" cy="8351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0 w 10051"/>
              <a:gd name="connsiteY4" fmla="*/ 8000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6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306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795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839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121 w 10051"/>
              <a:gd name="connsiteY4" fmla="*/ 9617 h 12132"/>
              <a:gd name="connsiteX5" fmla="*/ 0 w 10051"/>
              <a:gd name="connsiteY5" fmla="*/ 0 h 12132"/>
              <a:gd name="connsiteX0" fmla="*/ 23 w 10074"/>
              <a:gd name="connsiteY0" fmla="*/ 0 h 12132"/>
              <a:gd name="connsiteX1" fmla="*/ 10023 w 10074"/>
              <a:gd name="connsiteY1" fmla="*/ 0 h 12132"/>
              <a:gd name="connsiteX2" fmla="*/ 10074 w 10074"/>
              <a:gd name="connsiteY2" fmla="*/ 9660 h 12132"/>
              <a:gd name="connsiteX3" fmla="*/ 5023 w 10074"/>
              <a:gd name="connsiteY3" fmla="*/ 12132 h 12132"/>
              <a:gd name="connsiteX4" fmla="*/ 3 w 10074"/>
              <a:gd name="connsiteY4" fmla="*/ 9661 h 12132"/>
              <a:gd name="connsiteX5" fmla="*/ 23 w 10074"/>
              <a:gd name="connsiteY5" fmla="*/ 0 h 12132"/>
              <a:gd name="connsiteX0" fmla="*/ 23 w 10074"/>
              <a:gd name="connsiteY0" fmla="*/ 0 h 12132"/>
              <a:gd name="connsiteX1" fmla="*/ 10023 w 10074"/>
              <a:gd name="connsiteY1" fmla="*/ 0 h 12132"/>
              <a:gd name="connsiteX2" fmla="*/ 10074 w 10074"/>
              <a:gd name="connsiteY2" fmla="*/ 9660 h 12132"/>
              <a:gd name="connsiteX3" fmla="*/ 5023 w 10074"/>
              <a:gd name="connsiteY3" fmla="*/ 12132 h 12132"/>
              <a:gd name="connsiteX4" fmla="*/ 3 w 10074"/>
              <a:gd name="connsiteY4" fmla="*/ 9628 h 12132"/>
              <a:gd name="connsiteX5" fmla="*/ 23 w 10074"/>
              <a:gd name="connsiteY5" fmla="*/ 0 h 12132"/>
              <a:gd name="connsiteX0" fmla="*/ 74 w 10125"/>
              <a:gd name="connsiteY0" fmla="*/ 0 h 12132"/>
              <a:gd name="connsiteX1" fmla="*/ 10074 w 10125"/>
              <a:gd name="connsiteY1" fmla="*/ 0 h 12132"/>
              <a:gd name="connsiteX2" fmla="*/ 10125 w 10125"/>
              <a:gd name="connsiteY2" fmla="*/ 9660 h 12132"/>
              <a:gd name="connsiteX3" fmla="*/ 5074 w 10125"/>
              <a:gd name="connsiteY3" fmla="*/ 12132 h 12132"/>
              <a:gd name="connsiteX4" fmla="*/ 1 w 10125"/>
              <a:gd name="connsiteY4" fmla="*/ 9595 h 12132"/>
              <a:gd name="connsiteX5" fmla="*/ 74 w 10125"/>
              <a:gd name="connsiteY5" fmla="*/ 0 h 1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5" h="12132">
                <a:moveTo>
                  <a:pt x="74" y="0"/>
                </a:moveTo>
                <a:lnTo>
                  <a:pt x="10074" y="0"/>
                </a:lnTo>
                <a:cubicBezTo>
                  <a:pt x="10091" y="3087"/>
                  <a:pt x="10108" y="6573"/>
                  <a:pt x="10125" y="9660"/>
                </a:cubicBezTo>
                <a:lnTo>
                  <a:pt x="5074" y="12132"/>
                </a:lnTo>
                <a:lnTo>
                  <a:pt x="1" y="9595"/>
                </a:lnTo>
                <a:cubicBezTo>
                  <a:pt x="-16" y="6315"/>
                  <a:pt x="91" y="3280"/>
                  <a:pt x="74" y="0"/>
                </a:cubicBezTo>
                <a:close/>
              </a:path>
            </a:pathLst>
          </a:custGeom>
          <a:solidFill>
            <a:srgbClr val="00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5720" tIns="46800" rIns="90000" bIns="46800" rtlCol="0" anchor="ctr"/>
          <a:lstStyle/>
          <a:p>
            <a:pPr>
              <a:lnSpc>
                <a:spcPct val="95000"/>
              </a:lnSpc>
            </a:pPr>
            <a:r>
              <a:rPr lang="en-US" altLang="en-US" sz="1200" b="1" spc="-20" dirty="0">
                <a:solidFill>
                  <a:schemeClr val="bg1"/>
                </a:solidFill>
              </a:rPr>
              <a:t>Oral CAB</a:t>
            </a:r>
            <a:br>
              <a:rPr lang="en-US" altLang="en-US" sz="1200" b="1" dirty="0">
                <a:solidFill>
                  <a:schemeClr val="bg1"/>
                </a:solidFill>
              </a:rPr>
            </a:br>
            <a:r>
              <a:rPr lang="en-US" altLang="en-US" sz="1200" b="1" dirty="0">
                <a:solidFill>
                  <a:schemeClr val="bg1"/>
                </a:solidFill>
              </a:rPr>
              <a:t>+ RPV n=283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8A793D9-C4BF-4916-AE42-81ABE7144372}"/>
              </a:ext>
            </a:extLst>
          </p:cNvPr>
          <p:cNvSpPr txBox="1"/>
          <p:nvPr/>
        </p:nvSpPr>
        <p:spPr>
          <a:xfrm>
            <a:off x="4831054" y="3431613"/>
            <a:ext cx="1794793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E31836"/>
                </a:solidFill>
                <a:latin typeface="+mn-lt"/>
              </a:rPr>
              <a:t>Primary Endpoint</a:t>
            </a:r>
          </a:p>
        </p:txBody>
      </p:sp>
      <p:sp>
        <p:nvSpPr>
          <p:cNvPr id="93" name="Rectangle 50">
            <a:extLst>
              <a:ext uri="{FF2B5EF4-FFF2-40B4-BE49-F238E27FC236}">
                <a16:creationId xmlns:a16="http://schemas.microsoft.com/office/drawing/2014/main" id="{106F0A3C-4147-41F5-AF21-294944C62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26" y="963933"/>
            <a:ext cx="1226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Screening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b="1" dirty="0">
                <a:solidFill>
                  <a:srgbClr val="000000"/>
                </a:solidFill>
                <a:latin typeface="+mn-lt"/>
              </a:rPr>
              <a:t>Phase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A344C46-83EA-4F7D-8D57-84D05AD2388D}"/>
              </a:ext>
            </a:extLst>
          </p:cNvPr>
          <p:cNvSpPr/>
          <p:nvPr/>
        </p:nvSpPr>
        <p:spPr>
          <a:xfrm>
            <a:off x="304800" y="1447686"/>
            <a:ext cx="1645894" cy="11951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en-US" sz="1200" b="1" dirty="0">
                <a:solidFill>
                  <a:srgbClr val="000000"/>
                </a:solidFill>
              </a:rPr>
              <a:t>N=809</a:t>
            </a:r>
          </a:p>
          <a:p>
            <a:r>
              <a:rPr lang="en-US" altLang="en-US" sz="1200" b="1" dirty="0">
                <a:solidFill>
                  <a:srgbClr val="000000"/>
                </a:solidFill>
              </a:rPr>
              <a:t>ART-naïve</a:t>
            </a:r>
          </a:p>
          <a:p>
            <a:r>
              <a:rPr lang="en-US" altLang="en-US" sz="1200" b="1" dirty="0">
                <a:solidFill>
                  <a:srgbClr val="000000"/>
                </a:solidFill>
              </a:rPr>
              <a:t>HIV-1 RNA ≥1000</a:t>
            </a:r>
            <a:br>
              <a:rPr lang="en-US" altLang="en-US" sz="1200" b="1" dirty="0">
                <a:solidFill>
                  <a:srgbClr val="000000"/>
                </a:solidFill>
              </a:rPr>
            </a:br>
            <a:r>
              <a:rPr lang="en-US" altLang="en-US" sz="1200" b="1" dirty="0">
                <a:solidFill>
                  <a:srgbClr val="000000"/>
                </a:solidFill>
              </a:rPr>
              <a:t>Any CD4 count</a:t>
            </a:r>
          </a:p>
          <a:p>
            <a:r>
              <a:rPr lang="en-US" altLang="en-US" sz="1200" b="1" dirty="0">
                <a:solidFill>
                  <a:schemeClr val="tx1"/>
                </a:solidFill>
              </a:rPr>
              <a:t>HBsAg-negative</a:t>
            </a:r>
          </a:p>
          <a:p>
            <a:r>
              <a:rPr lang="en-US" altLang="en-US" sz="1100" b="1" dirty="0">
                <a:solidFill>
                  <a:schemeClr val="tx1"/>
                </a:solidFill>
              </a:rPr>
              <a:t>NNRTI RAMs excluded* </a:t>
            </a:r>
            <a:endParaRPr lang="en-US" altLang="en-US" sz="1100" dirty="0">
              <a:solidFill>
                <a:schemeClr val="tx1"/>
              </a:solidFill>
            </a:endParaRPr>
          </a:p>
        </p:txBody>
      </p:sp>
      <p:sp>
        <p:nvSpPr>
          <p:cNvPr id="96" name="Rectangle 12">
            <a:extLst>
              <a:ext uri="{FF2B5EF4-FFF2-40B4-BE49-F238E27FC236}">
                <a16:creationId xmlns:a16="http://schemas.microsoft.com/office/drawing/2014/main" id="{20890AD1-65AB-4881-94E6-66BAD6B2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4108" y="2977699"/>
            <a:ext cx="17472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−4</a:t>
            </a:r>
          </a:p>
        </p:txBody>
      </p:sp>
      <p:sp>
        <p:nvSpPr>
          <p:cNvPr id="98" name="Rectangle 12">
            <a:extLst>
              <a:ext uri="{FF2B5EF4-FFF2-40B4-BE49-F238E27FC236}">
                <a16:creationId xmlns:a16="http://schemas.microsoft.com/office/drawing/2014/main" id="{BAE86AAF-FF22-4AB1-9F47-71CFC7A83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119" y="3431613"/>
            <a:ext cx="1392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latin typeface="+mn-lt"/>
              </a:rPr>
              <a:t>Confirm HIV-1 RNA</a:t>
            </a:r>
            <a:br>
              <a:rPr lang="en-US" altLang="en-US" sz="1200" b="1" dirty="0">
                <a:latin typeface="+mn-lt"/>
              </a:rPr>
            </a:br>
            <a:r>
              <a:rPr lang="en-US" altLang="en-US" sz="1200" b="1" dirty="0">
                <a:latin typeface="+mn-lt"/>
              </a:rPr>
              <a:t>&lt;50 copies/mL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9" name="Rectangle 12">
            <a:extLst>
              <a:ext uri="{FF2B5EF4-FFF2-40B4-BE49-F238E27FC236}">
                <a16:creationId xmlns:a16="http://schemas.microsoft.com/office/drawing/2014/main" id="{6A577D34-8FAA-4BF0-A72F-3F35A7C21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603" y="2982273"/>
            <a:ext cx="2596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−20</a:t>
            </a:r>
          </a:p>
        </p:txBody>
      </p:sp>
      <p:sp>
        <p:nvSpPr>
          <p:cNvPr id="102" name="Flowchart: Off-page Connector 3">
            <a:extLst>
              <a:ext uri="{FF2B5EF4-FFF2-40B4-BE49-F238E27FC236}">
                <a16:creationId xmlns:a16="http://schemas.microsoft.com/office/drawing/2014/main" id="{C91EA241-3EAD-4A83-811C-C8225525B121}"/>
              </a:ext>
            </a:extLst>
          </p:cNvPr>
          <p:cNvSpPr/>
          <p:nvPr/>
        </p:nvSpPr>
        <p:spPr>
          <a:xfrm>
            <a:off x="4152533" y="2106936"/>
            <a:ext cx="3393214" cy="536624"/>
          </a:xfrm>
          <a:prstGeom prst="homePlate">
            <a:avLst>
              <a:gd name="adj" fmla="val 223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altLang="en-US" sz="1200" b="1" dirty="0">
                <a:solidFill>
                  <a:schemeClr val="bg1"/>
                </a:solidFill>
              </a:rPr>
              <a:t>CAB LA (400 mg) + RPV LA (600 mg)</a:t>
            </a:r>
            <a:r>
              <a:rPr lang="en-US" altLang="en-US" sz="12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‡</a:t>
            </a:r>
            <a:r>
              <a:rPr lang="en-US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IM monthly </a:t>
            </a:r>
            <a:r>
              <a:rPr lang="en-US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n=</a:t>
            </a:r>
            <a:r>
              <a:rPr lang="en-US" altLang="en-US" sz="1100" b="1" dirty="0">
                <a:solidFill>
                  <a:schemeClr val="bg1"/>
                </a:solidFill>
                <a:cs typeface="Arial" panose="020B0604020202020204" pitchFamily="34" charset="0"/>
              </a:rPr>
              <a:t>278</a:t>
            </a:r>
            <a:endParaRPr lang="en-US" alt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62F39769-18B8-4B04-9AE1-013C5A5BB5BA}"/>
              </a:ext>
            </a:extLst>
          </p:cNvPr>
          <p:cNvCxnSpPr>
            <a:cxnSpLocks/>
            <a:stCxn id="86" idx="3"/>
            <a:endCxn id="85" idx="0"/>
          </p:cNvCxnSpPr>
          <p:nvPr/>
        </p:nvCxnSpPr>
        <p:spPr>
          <a:xfrm>
            <a:off x="7553908" y="1740667"/>
            <a:ext cx="579285" cy="36559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BF037749-8063-49DB-AD08-1C7C130DADAA}"/>
              </a:ext>
            </a:extLst>
          </p:cNvPr>
          <p:cNvSpPr txBox="1"/>
          <p:nvPr/>
        </p:nvSpPr>
        <p:spPr>
          <a:xfrm>
            <a:off x="812027" y="2968002"/>
            <a:ext cx="86927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latin typeface="+mj-lt"/>
              </a:rPr>
              <a:t>Study Week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069B20-1975-4BC7-90CF-613CDDD5ABE8}"/>
              </a:ext>
            </a:extLst>
          </p:cNvPr>
          <p:cNvGrpSpPr/>
          <p:nvPr/>
        </p:nvGrpSpPr>
        <p:grpSpPr>
          <a:xfrm>
            <a:off x="1947856" y="2847748"/>
            <a:ext cx="7019360" cy="72000"/>
            <a:chOff x="1834124" y="2940794"/>
            <a:chExt cx="7019360" cy="72000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8D57A08-69AD-4E1B-913A-9DC7DB7F25AD}"/>
                </a:ext>
              </a:extLst>
            </p:cNvPr>
            <p:cNvCxnSpPr>
              <a:cxnSpLocks/>
            </p:cNvCxnSpPr>
            <p:nvPr/>
          </p:nvCxnSpPr>
          <p:spPr>
            <a:xfrm>
              <a:off x="1834124" y="2940794"/>
              <a:ext cx="7019360" cy="0"/>
            </a:xfrm>
            <a:prstGeom prst="straightConnector1">
              <a:avLst/>
            </a:prstGeom>
            <a:ln w="12700" cap="sq">
              <a:miter lim="800000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D1FE8A5-4E78-465B-8E6A-4006680BE9B1}"/>
                </a:ext>
              </a:extLst>
            </p:cNvPr>
            <p:cNvGrpSpPr/>
            <p:nvPr/>
          </p:nvGrpSpPr>
          <p:grpSpPr>
            <a:xfrm>
              <a:off x="1834124" y="2940794"/>
              <a:ext cx="5640983" cy="72000"/>
              <a:chOff x="1834124" y="2940794"/>
              <a:chExt cx="5640983" cy="7200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420D743-5C36-4B7C-9286-B34DA646776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798124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5869AD39-EDF8-4DBC-9EC4-58428312060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567232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57CE15B4-30C2-4E44-9107-06AE407CB33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558495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E681B871-DF2A-4ACA-9F7F-2F717D2FB26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439107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F6DE2E9B-6A03-41DF-BBDE-3D29BEB8810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38324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418ED532-66CC-4213-ADA8-CA27FBF85A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10317" y="2976794"/>
                <a:ext cx="72000" cy="0"/>
              </a:xfrm>
              <a:prstGeom prst="straightConnector1">
                <a:avLst/>
              </a:prstGeom>
              <a:ln w="12700" cap="sq"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0D5EC50-7FF4-4C44-9216-707DBCA3E4D6}"/>
              </a:ext>
            </a:extLst>
          </p:cNvPr>
          <p:cNvCxnSpPr>
            <a:cxnSpLocks/>
          </p:cNvCxnSpPr>
          <p:nvPr/>
        </p:nvCxnSpPr>
        <p:spPr>
          <a:xfrm rot="5400000">
            <a:off x="7267063" y="2883748"/>
            <a:ext cx="72000" cy="0"/>
          </a:xfrm>
          <a:prstGeom prst="straightConnector1">
            <a:avLst/>
          </a:prstGeom>
          <a:ln w="12700" cap="sq"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B26C1CE-7823-4AA6-B187-F99796806D0B}"/>
              </a:ext>
            </a:extLst>
          </p:cNvPr>
          <p:cNvCxnSpPr>
            <a:cxnSpLocks/>
          </p:cNvCxnSpPr>
          <p:nvPr/>
        </p:nvCxnSpPr>
        <p:spPr>
          <a:xfrm flipV="1">
            <a:off x="3305383" y="3245495"/>
            <a:ext cx="0" cy="1519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2129774-3557-4B3F-84A0-00AF66F967E9}"/>
              </a:ext>
            </a:extLst>
          </p:cNvPr>
          <p:cNvCxnSpPr>
            <a:cxnSpLocks/>
          </p:cNvCxnSpPr>
          <p:nvPr/>
        </p:nvCxnSpPr>
        <p:spPr>
          <a:xfrm flipV="1">
            <a:off x="5723353" y="3245495"/>
            <a:ext cx="0" cy="1519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367233F-934C-480E-8689-B848B59C955D}"/>
              </a:ext>
            </a:extLst>
          </p:cNvPr>
          <p:cNvCxnSpPr>
            <a:cxnSpLocks/>
          </p:cNvCxnSpPr>
          <p:nvPr/>
        </p:nvCxnSpPr>
        <p:spPr>
          <a:xfrm flipV="1">
            <a:off x="2721902" y="3245495"/>
            <a:ext cx="0" cy="1519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B60491B-E103-4C9E-AFDC-FC8437CA0B24}"/>
              </a:ext>
            </a:extLst>
          </p:cNvPr>
          <p:cNvSpPr/>
          <p:nvPr/>
        </p:nvSpPr>
        <p:spPr>
          <a:xfrm>
            <a:off x="5509154" y="2956433"/>
            <a:ext cx="407155" cy="249725"/>
          </a:xfrm>
          <a:prstGeom prst="rect">
            <a:avLst/>
          </a:prstGeom>
          <a:noFill/>
          <a:ln w="28575">
            <a:solidFill>
              <a:srgbClr val="E31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Ins="90000" bIns="108000" rtlCol="0" anchor="ctr"/>
          <a:lstStyle/>
          <a:p>
            <a:pPr algn="ctr">
              <a:lnSpc>
                <a:spcPct val="110000"/>
              </a:lnSpc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1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8B5CB118-57CE-4A82-9661-E593F994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47436"/>
            <a:ext cx="8497422" cy="33741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  <a:latin typeface="Arial"/>
              </a:rPr>
              <a:t>Objective</a:t>
            </a:r>
            <a:endParaRPr lang="en-US" altLang="en-US" sz="15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Arial"/>
              </a:rPr>
              <a:t>Establish noninferior antiviral activity of monthly IM CAB LA + RPV LA vs continuing DTG/ABC/3TC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  <a:latin typeface="Arial"/>
              </a:rPr>
              <a:t>Primary endpoint </a:t>
            </a:r>
          </a:p>
          <a:p>
            <a:pPr marL="93654" indent="-214308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Proportion of participants with HIV-1 RNA ≥50 copies/mL at Week 48 using the FDA Snapshot algorithm</a:t>
            </a:r>
          </a:p>
          <a:p>
            <a:pPr marL="449263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6% noninferiority margin on difference between groups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  <a:latin typeface="Arial"/>
              </a:rPr>
              <a:t>Selected secondary endpoints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HIV-1 RNA &lt;50 copies/mL at Week 48 (Snapshot)*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400" dirty="0">
                <a:latin typeface="Arial"/>
              </a:rPr>
              <a:t>Safety and tolerability</a:t>
            </a:r>
            <a:endParaRPr lang="en-US" altLang="en-US" sz="1400" b="1" dirty="0">
              <a:solidFill>
                <a:srgbClr val="008A94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  <a:latin typeface="Arial"/>
              </a:rPr>
              <a:t>Selected exploratory endpoint</a:t>
            </a:r>
          </a:p>
          <a:p>
            <a:pPr marL="93654" indent="-214308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 charset="0"/>
              </a:rPr>
              <a:t>Participant-reported preferences of the LA regimen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cs typeface="Arial" charset="0"/>
              </a:rPr>
              <a:t>§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Objectives and Endpoints</a:t>
            </a:r>
            <a:endParaRPr lang="en-US" altLang="en-US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B1F3AD97-7BE0-46C8-A005-BFF664DDBB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6CF22C-FED3-4D7E-8F9C-D6036B880F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4083223"/>
            <a:ext cx="8369300" cy="637367"/>
          </a:xfrm>
        </p:spPr>
        <p:txBody>
          <a:bodyPr/>
          <a:lstStyle/>
          <a:p>
            <a:r>
              <a:rPr lang="en-US" altLang="en-US" dirty="0"/>
              <a:t>3TC, lamivudine; ABC, abacavir; CAB, cabotegravir; </a:t>
            </a:r>
            <a:r>
              <a:rPr lang="en-US" dirty="0"/>
              <a:t>CVF, confirmed virologic failure; </a:t>
            </a:r>
            <a:r>
              <a:rPr lang="en-US" altLang="en-US" dirty="0"/>
              <a:t>DTG, dolutegravir; </a:t>
            </a:r>
            <a:r>
              <a:rPr lang="en-US" dirty="0"/>
              <a:t>FDA, Food and Drug Administration; </a:t>
            </a:r>
            <a:r>
              <a:rPr lang="en-US" altLang="en-US" dirty="0"/>
              <a:t>IM, intramuscular; LA, long-acting; </a:t>
            </a:r>
            <a:br>
              <a:rPr lang="en-US" altLang="en-US" dirty="0"/>
            </a:br>
            <a:r>
              <a:rPr lang="en-US" altLang="en-US" dirty="0"/>
              <a:t>RPV, </a:t>
            </a:r>
            <a:r>
              <a:rPr lang="en-US" altLang="en-US" dirty="0" err="1"/>
              <a:t>rilpivirine</a:t>
            </a:r>
            <a:r>
              <a:rPr lang="en-US" dirty="0"/>
              <a:t>. </a:t>
            </a:r>
          </a:p>
          <a:p>
            <a:r>
              <a:rPr lang="en-US" dirty="0"/>
              <a:t>*Predefined key secondary endpoint; </a:t>
            </a:r>
            <a:r>
              <a:rPr lang="en-US" baseline="30000" dirty="0"/>
              <a:t>†</a:t>
            </a:r>
            <a:r>
              <a:rPr lang="en-US" dirty="0"/>
              <a:t>Defined as 2 consecutive HIV-1 RNA measurements ≥200 copies/mL; </a:t>
            </a:r>
            <a:r>
              <a:rPr lang="en-US" altLang="en-US" baseline="30000" dirty="0"/>
              <a:t>‡</a:t>
            </a:r>
            <a:r>
              <a:rPr lang="en-US" altLang="en-US" dirty="0" err="1"/>
              <a:t>HIVTSQc</a:t>
            </a:r>
            <a:r>
              <a:rPr lang="en-US" altLang="en-US" dirty="0"/>
              <a:t>, HIV Treatment Satisfaction Questionnaire (Change version); </a:t>
            </a:r>
            <a:br>
              <a:rPr lang="en-US" altLang="en-US" dirty="0"/>
            </a:br>
            <a:r>
              <a:rPr lang="en-US" baseline="30000" dirty="0">
                <a:solidFill>
                  <a:srgbClr val="000000"/>
                </a:solidFill>
                <a:latin typeface="Arial"/>
                <a:cs typeface="Arial" charset="0"/>
              </a:rPr>
              <a:t>§</a:t>
            </a:r>
            <a:r>
              <a:rPr lang="en-US" altLang="en-US" dirty="0"/>
              <a:t>Single-item question for participant-reported preference on the LA and daily oral regimen.</a:t>
            </a:r>
            <a:endParaRPr lang="en-US" dirty="0"/>
          </a:p>
        </p:txBody>
      </p:sp>
      <p:graphicFrame>
        <p:nvGraphicFramePr>
          <p:cNvPr id="3" name="Table 17">
            <a:extLst>
              <a:ext uri="{FF2B5EF4-FFF2-40B4-BE49-F238E27FC236}">
                <a16:creationId xmlns:a16="http://schemas.microsoft.com/office/drawing/2014/main" id="{5CA498D8-395A-4180-8E0F-5D604AE13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96464"/>
              </p:ext>
            </p:extLst>
          </p:nvPr>
        </p:nvGraphicFramePr>
        <p:xfrm>
          <a:off x="5354261" y="2744838"/>
          <a:ext cx="3655540" cy="6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540">
                  <a:extLst>
                    <a:ext uri="{9D8B030D-6E8A-4147-A177-3AD203B41FA5}">
                      <a16:colId xmlns:a16="http://schemas.microsoft.com/office/drawing/2014/main" val="2096901446"/>
                    </a:ext>
                  </a:extLst>
                </a:gridCol>
              </a:tblGrid>
              <a:tr h="309600">
                <a:tc>
                  <a:txBody>
                    <a:bodyPr/>
                    <a:lstStyle/>
                    <a:p>
                      <a:pPr marL="266700" marR="0" lvl="1" indent="-212725" algn="l" defTabSz="914400" rtl="0" eaLnBrk="0" fontAlgn="base" latinLnBrk="0" hangingPunct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E31836"/>
                        </a:buClr>
                        <a:buSzPct val="11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Arial" charset="0"/>
                        </a:rPr>
                        <a:t>Viral resistance associated with </a:t>
                      </a: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cs typeface="Arial" charset="0"/>
                        </a:rPr>
                        <a:t>CVF</a:t>
                      </a:r>
                      <a:r>
                        <a:rPr kumimoji="0" lang="en-US" sz="1400" b="0" i="0" u="none" strike="noStrike" kern="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cs typeface="Arial" charset="0"/>
                        </a:rPr>
                        <a:t>†</a:t>
                      </a: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075576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marL="266700" marR="0" lvl="1" indent="-212725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>
                          <a:srgbClr val="E31836"/>
                        </a:buClr>
                        <a:buSzPct val="11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cs typeface="Arial" charset="0"/>
                        </a:rPr>
                        <a:t>Patient-reported outcomes</a:t>
                      </a:r>
                      <a:r>
                        <a:rPr lang="en-US" altLang="en-US" sz="1400" baseline="30000" dirty="0"/>
                        <a:t>‡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cs typeface="Arial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969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2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56D47-1680-4CFC-A88B-66215FAE3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4312092"/>
            <a:ext cx="8473828" cy="411480"/>
          </a:xfrm>
        </p:spPr>
        <p:txBody>
          <a:bodyPr/>
          <a:lstStyle/>
          <a:p>
            <a:r>
              <a:rPr lang="en-US" altLang="en-US" dirty="0"/>
              <a:t>3TC, lamivudine; ABC, abacavir; </a:t>
            </a:r>
            <a:r>
              <a:rPr lang="en-US" dirty="0"/>
              <a:t>CAB, cabotegravir; DTG, dolutegravir; HCV, hepatitis C virus; IQR, interquartile range; ITT-E, intention-to-treat exposed; LA, long-acting; </a:t>
            </a:r>
            <a:r>
              <a:rPr lang="en-US" altLang="en-US" dirty="0"/>
              <a:t>RPV, </a:t>
            </a:r>
            <a:r>
              <a:rPr lang="en-US" altLang="en-US" dirty="0" err="1"/>
              <a:t>rilpivirine</a:t>
            </a:r>
            <a:r>
              <a:rPr lang="en-US" altLang="en-US" dirty="0"/>
              <a:t>. </a:t>
            </a:r>
            <a:br>
              <a:rPr lang="en-US" altLang="en-US" dirty="0"/>
            </a:br>
            <a:r>
              <a:rPr lang="en-US" dirty="0"/>
              <a:t>*Baseline was Week −20 .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FLAIR Baseline* Characteristics: ITT-E Population</a:t>
            </a:r>
            <a:endParaRPr lang="en-US" altLang="en-US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9208D1E6-8914-42CE-A8F7-C668FFAEF0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6460EE2-FDB8-427E-8C58-A10E0D79A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30427"/>
              </p:ext>
            </p:extLst>
          </p:nvPr>
        </p:nvGraphicFramePr>
        <p:xfrm>
          <a:off x="527050" y="921550"/>
          <a:ext cx="8369300" cy="349010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71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5" marR="7145" marT="0" marB="2054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CAB LA + RPV 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N=283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DTG/ABC/3TC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N=283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N=566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Median age (range) – year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34 (19–68)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34 (18–68)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34 (18–68)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Age ≥50 years </a:t>
                      </a:r>
                      <a:r>
                        <a:rPr lang="en-US" sz="1200" noProof="0" dirty="0">
                          <a:effectLst/>
                        </a:rPr>
                        <a:t>– n (%)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(12)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(10)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 (11)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63442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Female – n (%)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63 (22)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64 (23)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127 (22)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Race – n (%)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 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 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 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White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216 (76)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201 (71)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417 (74)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Black or African American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47 (17)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56 (20)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103 (18)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Other or missing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</a:rPr>
                        <a:t>20 (7)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26 (9)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46 (8)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10028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Median body mass index (range) – kg/m</a:t>
                      </a:r>
                      <a:r>
                        <a:rPr lang="en-US" sz="1200" baseline="30000" noProof="0" dirty="0">
                          <a:effectLst/>
                        </a:rPr>
                        <a:t>2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24 (17–45)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24 (13–47)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</a:rPr>
                        <a:t>24 (13–47)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15041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HIV-1 RNA, copies/mL – n (%)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56648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&lt;100,000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 (80)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 (80)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454 (80)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52403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≥100,000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(20)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(20)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(20)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99542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baseline CD4+ cell count (IQR) – </a:t>
                      </a: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cells/mm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aseline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 (314, 609)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 (321, 604)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 (320, 604)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95002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&lt;200 cells/mm</a:t>
                      </a:r>
                      <a:r>
                        <a:rPr lang="en-US" sz="1200" baseline="300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n (%)</a:t>
                      </a:r>
                      <a:endParaRPr lang="en-US" sz="1200" baseline="30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(6)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(8)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(7)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00522"/>
                  </a:ext>
                </a:extLst>
              </a:tr>
              <a:tr h="24226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Day 1 CD4+ cell count (IQR) – cells/mm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396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624 (473, 839)</a:t>
                      </a:r>
                    </a:p>
                  </a:txBody>
                  <a:tcPr marL="44396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 (472, 799)</a:t>
                      </a:r>
                    </a:p>
                  </a:txBody>
                  <a:tcPr marL="44396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 (473, 818)</a:t>
                      </a:r>
                    </a:p>
                  </a:txBody>
                  <a:tcPr marL="44396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243228"/>
                  </a:ext>
                </a:extLst>
              </a:tr>
              <a:tr h="2009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HIV-1–HCV co-infection </a:t>
                      </a:r>
                      <a:r>
                        <a:rPr lang="en-US" sz="1200" noProof="0" dirty="0">
                          <a:effectLst/>
                        </a:rPr>
                        <a:t>– n (%)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(7)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(3)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(5)</a:t>
                      </a:r>
                    </a:p>
                  </a:txBody>
                  <a:tcPr marL="43200" marR="44396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9113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2F38935-903F-4489-B019-69EB45494536}"/>
              </a:ext>
            </a:extLst>
          </p:cNvPr>
          <p:cNvSpPr/>
          <p:nvPr/>
        </p:nvSpPr>
        <p:spPr>
          <a:xfrm>
            <a:off x="533400" y="1557321"/>
            <a:ext cx="8369301" cy="408190"/>
          </a:xfrm>
          <a:prstGeom prst="rect">
            <a:avLst/>
          </a:prstGeom>
          <a:noFill/>
          <a:ln w="28575">
            <a:solidFill>
              <a:srgbClr val="E31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Ins="90000" bIns="108000" rtlCol="0" anchor="ctr"/>
          <a:lstStyle/>
          <a:p>
            <a:pPr algn="ctr">
              <a:lnSpc>
                <a:spcPct val="110000"/>
              </a:lnSpc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3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2" y="83821"/>
            <a:ext cx="8138158" cy="6286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/>
              <a:t>FLAIR Virologic Snapshot Outcomes at Week 48 for ITT-E:</a:t>
            </a:r>
            <a:br>
              <a:rPr lang="en-US" dirty="0"/>
            </a:br>
            <a:r>
              <a:rPr lang="en-US" sz="1800" dirty="0"/>
              <a:t>Noninferiority Achieved for Primary and Secondary Endpoints</a:t>
            </a:r>
          </a:p>
        </p:txBody>
      </p:sp>
      <p:sp>
        <p:nvSpPr>
          <p:cNvPr id="55" name="Text Placeholder 29">
            <a:extLst>
              <a:ext uri="{FF2B5EF4-FFF2-40B4-BE49-F238E27FC236}">
                <a16:creationId xmlns:a16="http://schemas.microsoft.com/office/drawing/2014/main" id="{1B839426-52B4-4F99-8080-7D00A7BD47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7050" y="864240"/>
            <a:ext cx="4033174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lvl="1" algn="ctr">
              <a:defRPr/>
            </a:pPr>
            <a:r>
              <a:rPr lang="en-US" sz="1200" b="1" kern="0" dirty="0">
                <a:solidFill>
                  <a:prstClr val="white"/>
                </a:solidFill>
              </a:rPr>
              <a:t>Virologic Outcomes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A0D77A-D93F-4D06-B2D2-0D60BDF7340C}"/>
              </a:ext>
            </a:extLst>
          </p:cNvPr>
          <p:cNvGrpSpPr/>
          <p:nvPr/>
        </p:nvGrpSpPr>
        <p:grpSpPr>
          <a:xfrm>
            <a:off x="4864350" y="864240"/>
            <a:ext cx="4078592" cy="1949503"/>
            <a:chOff x="4864350" y="864240"/>
            <a:chExt cx="4078592" cy="1949503"/>
          </a:xfrm>
        </p:grpSpPr>
        <p:sp>
          <p:nvSpPr>
            <p:cNvPr id="34" name="Content Placeholder 1">
              <a:extLst>
                <a:ext uri="{FF2B5EF4-FFF2-40B4-BE49-F238E27FC236}">
                  <a16:creationId xmlns:a16="http://schemas.microsoft.com/office/drawing/2014/main" id="{A2539A8C-EFC0-45EA-8EE6-FC9DA90AED4A}"/>
                </a:ext>
              </a:extLst>
            </p:cNvPr>
            <p:cNvSpPr txBox="1">
              <a:spLocks/>
            </p:cNvSpPr>
            <p:nvPr/>
          </p:nvSpPr>
          <p:spPr>
            <a:xfrm>
              <a:off x="7546140" y="1354901"/>
              <a:ext cx="1396802" cy="803494"/>
            </a:xfrm>
            <a:prstGeom prst="rect">
              <a:avLst/>
            </a:prstGeom>
            <a:ln w="19050">
              <a:noFill/>
            </a:ln>
          </p:spPr>
          <p:txBody>
            <a:bodyPr bIns="108000"/>
            <a:lstStyle>
              <a:lvl1pPr marL="190500" indent="-190500" algn="l" rtl="0" eaLnBrk="0" fontAlgn="base" hangingPunct="0">
                <a:spcBef>
                  <a:spcPct val="0"/>
                </a:spcBef>
                <a:spcAft>
                  <a:spcPts val="5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73075" indent="-2571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639763" indent="-158750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98513" indent="-1428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22338" indent="-114300" algn="l" defTabSz="923925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668338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None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6pPr>
              <a:lvl7pPr marL="14478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7pPr>
              <a:lvl8pPr marL="19050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8pPr>
              <a:lvl9pPr marL="23622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9pPr>
            </a:lstStyle>
            <a:p>
              <a:pPr marL="0" indent="0">
                <a:buClr>
                  <a:srgbClr val="C00000"/>
                </a:buClr>
                <a:buNone/>
              </a:pPr>
              <a:r>
                <a:rPr lang="en-US" sz="1100" b="1" kern="0" dirty="0"/>
                <a:t>Primary endpoint:</a:t>
              </a:r>
            </a:p>
            <a:p>
              <a:pPr marL="0" indent="0">
                <a:buClr>
                  <a:srgbClr val="C00000"/>
                </a:buClr>
                <a:buNone/>
              </a:pPr>
              <a:r>
                <a:rPr lang="en-US" sz="1100" b="1" kern="0" dirty="0"/>
                <a:t>LA noninferior to DTG/ABC/3TC </a:t>
              </a:r>
              <a:br>
                <a:rPr lang="en-US" sz="1100" b="1" kern="0" dirty="0"/>
              </a:br>
              <a:r>
                <a:rPr lang="en-US" sz="1100" b="1" kern="0" dirty="0"/>
                <a:t>(≥50 c/mL) at Week 48</a:t>
              </a:r>
              <a:endParaRPr lang="en-US" sz="1100" b="1" kern="0" baseline="30000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BD52AFB-AC12-4629-A6FB-4DE1040F5DC6}"/>
                </a:ext>
              </a:extLst>
            </p:cNvPr>
            <p:cNvGrpSpPr/>
            <p:nvPr/>
          </p:nvGrpSpPr>
          <p:grpSpPr>
            <a:xfrm>
              <a:off x="4923153" y="1123271"/>
              <a:ext cx="2642867" cy="1690472"/>
              <a:chOff x="4982200" y="1207091"/>
              <a:chExt cx="2825088" cy="1690472"/>
            </a:xfrm>
          </p:grpSpPr>
          <p:sp>
            <p:nvSpPr>
              <p:cNvPr id="32" name="Content Placeholder 1">
                <a:extLst>
                  <a:ext uri="{FF2B5EF4-FFF2-40B4-BE49-F238E27FC236}">
                    <a16:creationId xmlns:a16="http://schemas.microsoft.com/office/drawing/2014/main" id="{4BCD8F3E-52CD-4F79-B28D-9485F8B101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53436" y="2638375"/>
                <a:ext cx="2316209" cy="259188"/>
              </a:xfrm>
              <a:prstGeom prst="rect">
                <a:avLst/>
              </a:prstGeom>
            </p:spPr>
            <p:txBody>
              <a:bodyPr/>
              <a:lstStyle>
                <a:lvl1pPr marL="190500" indent="-190500" algn="l" rtl="0" eaLnBrk="0" fontAlgn="base" hangingPunct="0">
                  <a:spcBef>
                    <a:spcPct val="0"/>
                  </a:spcBef>
                  <a:spcAft>
                    <a:spcPts val="5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73075" indent="-2571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639763" indent="-158750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798513" indent="-1428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-"/>
                  <a:def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922338" indent="-114300" algn="l" defTabSz="923925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668338" indent="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None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6pPr>
                <a:lvl7pPr marL="14478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7pPr>
                <a:lvl8pPr marL="19050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8pPr>
                <a:lvl9pPr marL="23622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Clr>
                    <a:srgbClr val="C00000"/>
                  </a:buClr>
                  <a:buNone/>
                </a:pPr>
                <a:r>
                  <a:rPr lang="en-US" sz="1000" b="1" kern="0" dirty="0"/>
                  <a:t>Difference (%)</a:t>
                </a:r>
              </a:p>
            </p:txBody>
          </p:sp>
          <p:graphicFrame>
            <p:nvGraphicFramePr>
              <p:cNvPr id="54" name="Chart 17">
                <a:extLst>
                  <a:ext uri="{FF2B5EF4-FFF2-40B4-BE49-F238E27FC236}">
                    <a16:creationId xmlns:a16="http://schemas.microsoft.com/office/drawing/2014/main" id="{B9A3CB8C-4B65-4B39-BD9B-34DA27F4D1CA}"/>
                  </a:ext>
                </a:extLst>
              </p:cNvPr>
              <p:cNvGraphicFramePr>
                <a:graphicFrameLocks/>
              </p:cNvGraphicFramePr>
              <p:nvPr>
                <p:extLst/>
              </p:nvPr>
            </p:nvGraphicFramePr>
            <p:xfrm>
              <a:off x="4982200" y="1446663"/>
              <a:ext cx="2825088" cy="121077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74D8B65-C547-4346-B8D0-2D6B7504E0F2}"/>
                  </a:ext>
                </a:extLst>
              </p:cNvPr>
              <p:cNvSpPr txBox="1"/>
              <p:nvPr/>
            </p:nvSpPr>
            <p:spPr>
              <a:xfrm>
                <a:off x="5755512" y="1974198"/>
                <a:ext cx="349845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050" dirty="0"/>
                  <a:t>-2.8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3C38527-B64C-4C8A-B4B0-A994A38CB447}"/>
                  </a:ext>
                </a:extLst>
              </p:cNvPr>
              <p:cNvSpPr txBox="1"/>
              <p:nvPr/>
            </p:nvSpPr>
            <p:spPr>
              <a:xfrm>
                <a:off x="6524011" y="1974198"/>
                <a:ext cx="349845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050" dirty="0"/>
                  <a:t>2.1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0D88E7C-A4DB-4F7F-904E-4A08EBCE2ACD}"/>
                  </a:ext>
                </a:extLst>
              </p:cNvPr>
              <p:cNvSpPr txBox="1"/>
              <p:nvPr/>
            </p:nvSpPr>
            <p:spPr>
              <a:xfrm>
                <a:off x="6090965" y="1691357"/>
                <a:ext cx="24846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:r>
                  <a:rPr lang="en-US" sz="1050" dirty="0">
                    <a:latin typeface="+mn-lt"/>
                  </a:rPr>
                  <a:t>-0.4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63F73EC-A6B0-466B-A994-57BCB0916BB2}"/>
                  </a:ext>
                </a:extLst>
              </p:cNvPr>
              <p:cNvCxnSpPr/>
              <p:nvPr/>
            </p:nvCxnSpPr>
            <p:spPr>
              <a:xfrm>
                <a:off x="7146819" y="1479780"/>
                <a:ext cx="0" cy="921238"/>
              </a:xfrm>
              <a:prstGeom prst="line">
                <a:avLst/>
              </a:prstGeom>
              <a:noFill/>
              <a:ln w="19050" cap="flat" cmpd="sng" algn="ctr">
                <a:solidFill>
                  <a:srgbClr val="002F5F"/>
                </a:solidFill>
                <a:prstDash val="sysDash"/>
              </a:ln>
              <a:effectLst/>
            </p:spPr>
          </p:cxn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7E089F3-48A6-40F1-BA8A-48C6160258A4}"/>
                  </a:ext>
                </a:extLst>
              </p:cNvPr>
              <p:cNvGrpSpPr/>
              <p:nvPr/>
            </p:nvGrpSpPr>
            <p:grpSpPr>
              <a:xfrm>
                <a:off x="5146084" y="1207091"/>
                <a:ext cx="2528016" cy="388560"/>
                <a:chOff x="5775241" y="1111247"/>
                <a:chExt cx="2528016" cy="333385"/>
              </a:xfrm>
            </p:grpSpPr>
            <p:sp>
              <p:nvSpPr>
                <p:cNvPr id="40" name="Down Arrow 10">
                  <a:extLst>
                    <a:ext uri="{FF2B5EF4-FFF2-40B4-BE49-F238E27FC236}">
                      <a16:creationId xmlns:a16="http://schemas.microsoft.com/office/drawing/2014/main" id="{1FB73E1D-E5C4-4EF9-B315-82FE5BC386F3}"/>
                    </a:ext>
                  </a:extLst>
                </p:cNvPr>
                <p:cNvSpPr/>
                <p:nvPr/>
              </p:nvSpPr>
              <p:spPr>
                <a:xfrm rot="16200000">
                  <a:off x="7501817" y="643187"/>
                  <a:ext cx="333379" cy="1269500"/>
                </a:xfrm>
                <a:prstGeom prst="downArrow">
                  <a:avLst/>
                </a:prstGeom>
                <a:solidFill>
                  <a:srgbClr val="99009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938" kern="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3" name="TextBox 26">
                  <a:extLst>
                    <a:ext uri="{FF2B5EF4-FFF2-40B4-BE49-F238E27FC236}">
                      <a16:creationId xmlns:a16="http://schemas.microsoft.com/office/drawing/2014/main" id="{08B807F4-6CCB-4EC7-81CC-3759E23471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97879" y="1180617"/>
                  <a:ext cx="1225983" cy="198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buNone/>
                    <a:defRPr/>
                  </a:pPr>
                  <a:r>
                    <a:rPr lang="en-US" altLang="en-US" sz="900" b="1" kern="0" dirty="0">
                      <a:solidFill>
                        <a:prstClr val="white"/>
                      </a:solidFill>
                      <a:latin typeface="Arial" panose="020B0604020202020204" pitchFamily="34" charset="0"/>
                    </a:rPr>
                    <a:t>DTG/ABC/3TC</a:t>
                  </a:r>
                </a:p>
              </p:txBody>
            </p:sp>
            <p:sp>
              <p:nvSpPr>
                <p:cNvPr id="36" name="Down Arrow 11">
                  <a:extLst>
                    <a:ext uri="{FF2B5EF4-FFF2-40B4-BE49-F238E27FC236}">
                      <a16:creationId xmlns:a16="http://schemas.microsoft.com/office/drawing/2014/main" id="{979E287F-8245-4088-B103-0F79659C8FBC}"/>
                    </a:ext>
                  </a:extLst>
                </p:cNvPr>
                <p:cNvSpPr/>
                <p:nvPr/>
              </p:nvSpPr>
              <p:spPr>
                <a:xfrm rot="5400000">
                  <a:off x="6237809" y="648684"/>
                  <a:ext cx="333380" cy="1258515"/>
                </a:xfrm>
                <a:prstGeom prst="downArrow">
                  <a:avLst/>
                </a:prstGeom>
                <a:solidFill>
                  <a:srgbClr val="13AC8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938" kern="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2" name="TextBox 24">
                  <a:extLst>
                    <a:ext uri="{FF2B5EF4-FFF2-40B4-BE49-F238E27FC236}">
                      <a16:creationId xmlns:a16="http://schemas.microsoft.com/office/drawing/2014/main" id="{511ABBDE-CA67-4BDF-B928-3C0C3F1575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377" y="1180618"/>
                  <a:ext cx="1302971" cy="198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Aft>
                      <a:spcPts val="0"/>
                    </a:spcAft>
                  </a:pPr>
                  <a:r>
                    <a:rPr lang="en-US" sz="900" b="1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CAB LA + RPV LA</a:t>
                  </a:r>
                </a:p>
              </p:txBody>
            </p:sp>
          </p:grpSp>
        </p:grpSp>
        <p:sp>
          <p:nvSpPr>
            <p:cNvPr id="25" name="Rectangle 24"/>
            <p:cNvSpPr/>
            <p:nvPr/>
          </p:nvSpPr>
          <p:spPr>
            <a:xfrm>
              <a:off x="4864350" y="864240"/>
              <a:ext cx="4032000" cy="252000"/>
            </a:xfrm>
            <a:prstGeom prst="rect">
              <a:avLst/>
            </a:prstGeom>
            <a:solidFill>
              <a:srgbClr val="002F5F"/>
            </a:solidFill>
            <a:ln w="25400" cap="flat" cmpd="sng" algn="ctr">
              <a:noFill/>
              <a:prstDash val="solid"/>
            </a:ln>
            <a:effectLst/>
          </p:spPr>
          <p:txBody>
            <a:bodyPr tIns="67500" bIns="67500" anchor="ctr"/>
            <a:lstStyle/>
            <a:p>
              <a:pPr marL="0" lvl="1" algn="ctr">
                <a:defRPr/>
              </a:pPr>
              <a:r>
                <a:rPr lang="en-US" sz="1200" b="1" kern="0" dirty="0">
                  <a:solidFill>
                    <a:prstClr val="white"/>
                  </a:solidFill>
                </a:rPr>
                <a:t>Adjusted Treatment Difference (95% CI)*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6FAA6C-02C2-4B83-8371-6550F12A40B7}"/>
                </a:ext>
              </a:extLst>
            </p:cNvPr>
            <p:cNvSpPr txBox="1"/>
            <p:nvPr/>
          </p:nvSpPr>
          <p:spPr>
            <a:xfrm>
              <a:off x="7001072" y="2016200"/>
              <a:ext cx="37874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>
                  <a:solidFill>
                    <a:srgbClr val="002F5F"/>
                  </a:solidFill>
                </a:rPr>
                <a:t>6% NI</a:t>
              </a:r>
              <a:br>
                <a:rPr lang="en-US" sz="900" dirty="0">
                  <a:solidFill>
                    <a:srgbClr val="002F5F"/>
                  </a:solidFill>
                </a:rPr>
              </a:br>
              <a:r>
                <a:rPr lang="en-US" sz="900" dirty="0">
                  <a:solidFill>
                    <a:srgbClr val="002F5F"/>
                  </a:solidFill>
                </a:rPr>
                <a:t>margin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D3F4DE4-17F0-44FF-95DF-8474FD0BB58C}"/>
              </a:ext>
            </a:extLst>
          </p:cNvPr>
          <p:cNvGrpSpPr/>
          <p:nvPr/>
        </p:nvGrpSpPr>
        <p:grpSpPr>
          <a:xfrm>
            <a:off x="570631" y="1086916"/>
            <a:ext cx="4033173" cy="3416416"/>
            <a:chOff x="570631" y="1086916"/>
            <a:chExt cx="4033173" cy="3416416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D9098F75-1BA9-441E-860A-185583397D0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6896671"/>
                </p:ext>
              </p:extLst>
            </p:nvPr>
          </p:nvGraphicFramePr>
          <p:xfrm>
            <a:off x="570631" y="1086916"/>
            <a:ext cx="4033173" cy="3416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488B6B3-4A30-4F3B-82D7-A9791C2B1442}"/>
                </a:ext>
              </a:extLst>
            </p:cNvPr>
            <p:cNvSpPr txBox="1"/>
            <p:nvPr/>
          </p:nvSpPr>
          <p:spPr>
            <a:xfrm>
              <a:off x="1300645" y="3837469"/>
              <a:ext cx="914400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/>
                <a:t>Virologic nonresponse (≥50 c/mL)</a:t>
              </a:r>
            </a:p>
          </p:txBody>
        </p:sp>
      </p:grpSp>
      <p:sp>
        <p:nvSpPr>
          <p:cNvPr id="3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8734" y="4439914"/>
            <a:ext cx="8357616" cy="284693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3TC, lamivudine; ABC, abacavir; </a:t>
            </a:r>
            <a:r>
              <a:rPr lang="en-US" dirty="0"/>
              <a:t>CAB, cabotegravir; CI, confidence interval; DTG, dolutegravir; ITT-E, intention-to-treat exposed; LA, long-acting; </a:t>
            </a:r>
            <a:r>
              <a:rPr lang="en-US" altLang="ja-JP" dirty="0"/>
              <a:t>NI, noninferiority; </a:t>
            </a:r>
            <a:r>
              <a:rPr lang="en-US" altLang="en-US" dirty="0"/>
              <a:t>RPV, rilpivirine.</a:t>
            </a:r>
            <a:r>
              <a:rPr lang="en-US" dirty="0"/>
              <a:t> </a:t>
            </a:r>
            <a:endParaRPr lang="en-US" altLang="ja-JP" dirty="0"/>
          </a:p>
          <a:p>
            <a:r>
              <a:rPr lang="en-US" altLang="ja-JP" dirty="0"/>
              <a:t>*</a:t>
            </a:r>
            <a:r>
              <a:rPr lang="en-US" dirty="0"/>
              <a:t>Adjusted for sex and baseline HIV-1 RNA (&lt; vs ≥100,000 c/mL).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5514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D52AFB-AC12-4629-A6FB-4DE1040F5DC6}"/>
              </a:ext>
            </a:extLst>
          </p:cNvPr>
          <p:cNvGrpSpPr/>
          <p:nvPr/>
        </p:nvGrpSpPr>
        <p:grpSpPr>
          <a:xfrm>
            <a:off x="4923153" y="1123272"/>
            <a:ext cx="2642867" cy="1690471"/>
            <a:chOff x="4982200" y="1207092"/>
            <a:chExt cx="2825088" cy="1690471"/>
          </a:xfrm>
        </p:grpSpPr>
        <p:sp>
          <p:nvSpPr>
            <p:cNvPr id="32" name="Content Placeholder 1">
              <a:extLst>
                <a:ext uri="{FF2B5EF4-FFF2-40B4-BE49-F238E27FC236}">
                  <a16:creationId xmlns:a16="http://schemas.microsoft.com/office/drawing/2014/main" id="{4BCD8F3E-52CD-4F79-B28D-9485F8B10181}"/>
                </a:ext>
              </a:extLst>
            </p:cNvPr>
            <p:cNvSpPr txBox="1">
              <a:spLocks/>
            </p:cNvSpPr>
            <p:nvPr/>
          </p:nvSpPr>
          <p:spPr>
            <a:xfrm>
              <a:off x="5253436" y="2638375"/>
              <a:ext cx="2316209" cy="259188"/>
            </a:xfrm>
            <a:prstGeom prst="rect">
              <a:avLst/>
            </a:prstGeom>
          </p:spPr>
          <p:txBody>
            <a:bodyPr/>
            <a:lstStyle>
              <a:lvl1pPr marL="190500" indent="-190500" algn="l" rtl="0" eaLnBrk="0" fontAlgn="base" hangingPunct="0">
                <a:spcBef>
                  <a:spcPct val="0"/>
                </a:spcBef>
                <a:spcAft>
                  <a:spcPts val="5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73075" indent="-2571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639763" indent="-158750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98513" indent="-1428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22338" indent="-114300" algn="l" defTabSz="923925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668338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None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6pPr>
              <a:lvl7pPr marL="14478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7pPr>
              <a:lvl8pPr marL="19050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8pPr>
              <a:lvl9pPr marL="23622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9pPr>
            </a:lstStyle>
            <a:p>
              <a:pPr marL="0" indent="0" algn="ctr">
                <a:buClr>
                  <a:srgbClr val="C00000"/>
                </a:buClr>
                <a:buNone/>
              </a:pPr>
              <a:r>
                <a:rPr lang="en-US" sz="1000" b="1" kern="0" dirty="0">
                  <a:solidFill>
                    <a:schemeClr val="bg1">
                      <a:lumMod val="65000"/>
                    </a:schemeClr>
                  </a:solidFill>
                </a:rPr>
                <a:t>Difference (%)</a:t>
              </a:r>
            </a:p>
          </p:txBody>
        </p:sp>
        <p:graphicFrame>
          <p:nvGraphicFramePr>
            <p:cNvPr id="54" name="Chart 17">
              <a:extLst>
                <a:ext uri="{FF2B5EF4-FFF2-40B4-BE49-F238E27FC236}">
                  <a16:creationId xmlns:a16="http://schemas.microsoft.com/office/drawing/2014/main" id="{B9A3CB8C-4B65-4B39-BD9B-34DA27F4D1C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9490444"/>
                </p:ext>
              </p:extLst>
            </p:nvPr>
          </p:nvGraphicFramePr>
          <p:xfrm>
            <a:off x="4982200" y="1446663"/>
            <a:ext cx="2825088" cy="12107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74D8B65-C547-4346-B8D0-2D6B7504E0F2}"/>
                </a:ext>
              </a:extLst>
            </p:cNvPr>
            <p:cNvSpPr txBox="1"/>
            <p:nvPr/>
          </p:nvSpPr>
          <p:spPr>
            <a:xfrm>
              <a:off x="5755514" y="1974198"/>
              <a:ext cx="349845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-2.8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3C38527-B64C-4C8A-B4B0-A994A38CB447}"/>
                </a:ext>
              </a:extLst>
            </p:cNvPr>
            <p:cNvSpPr txBox="1"/>
            <p:nvPr/>
          </p:nvSpPr>
          <p:spPr>
            <a:xfrm>
              <a:off x="6524013" y="1974198"/>
              <a:ext cx="349845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2.1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0D88E7C-A4DB-4F7F-904E-4A08EBCE2ACD}"/>
                </a:ext>
              </a:extLst>
            </p:cNvPr>
            <p:cNvSpPr txBox="1"/>
            <p:nvPr/>
          </p:nvSpPr>
          <p:spPr>
            <a:xfrm>
              <a:off x="6090966" y="1690733"/>
              <a:ext cx="248462" cy="16158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-0.4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63F73EC-A6B0-466B-A994-57BCB0916BB2}"/>
                </a:ext>
              </a:extLst>
            </p:cNvPr>
            <p:cNvCxnSpPr>
              <a:cxnSpLocks/>
            </p:cNvCxnSpPr>
            <p:nvPr/>
          </p:nvCxnSpPr>
          <p:spPr>
            <a:xfrm>
              <a:off x="7146821" y="1500390"/>
              <a:ext cx="0" cy="900628"/>
            </a:xfrm>
            <a:prstGeom prst="line">
              <a:avLst/>
            </a:prstGeom>
            <a:noFill/>
            <a:ln w="19050" cap="flat" cmpd="sng" algn="ctr">
              <a:solidFill>
                <a:srgbClr val="002F5F">
                  <a:alpha val="43137"/>
                </a:srgbClr>
              </a:solidFill>
              <a:prstDash val="sysDash"/>
            </a:ln>
            <a:effectLst/>
          </p:spPr>
        </p:cxn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E089F3-48A6-40F1-BA8A-48C6160258A4}"/>
                </a:ext>
              </a:extLst>
            </p:cNvPr>
            <p:cNvGrpSpPr/>
            <p:nvPr/>
          </p:nvGrpSpPr>
          <p:grpSpPr>
            <a:xfrm>
              <a:off x="5146084" y="1207092"/>
              <a:ext cx="2528016" cy="388560"/>
              <a:chOff x="5775241" y="1111247"/>
              <a:chExt cx="2528016" cy="333385"/>
            </a:xfrm>
          </p:grpSpPr>
          <p:sp>
            <p:nvSpPr>
              <p:cNvPr id="40" name="Down Arrow 10">
                <a:extLst>
                  <a:ext uri="{FF2B5EF4-FFF2-40B4-BE49-F238E27FC236}">
                    <a16:creationId xmlns:a16="http://schemas.microsoft.com/office/drawing/2014/main" id="{1FB73E1D-E5C4-4EF9-B315-82FE5BC386F3}"/>
                  </a:ext>
                </a:extLst>
              </p:cNvPr>
              <p:cNvSpPr/>
              <p:nvPr/>
            </p:nvSpPr>
            <p:spPr>
              <a:xfrm rot="16200000">
                <a:off x="7501475" y="642845"/>
                <a:ext cx="333379" cy="1270184"/>
              </a:xfrm>
              <a:prstGeom prst="downArrow">
                <a:avLst/>
              </a:prstGeom>
              <a:solidFill>
                <a:srgbClr val="D9A1D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938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3" name="TextBox 26">
                <a:extLst>
                  <a:ext uri="{FF2B5EF4-FFF2-40B4-BE49-F238E27FC236}">
                    <a16:creationId xmlns:a16="http://schemas.microsoft.com/office/drawing/2014/main" id="{08B807F4-6CCB-4EC7-81CC-3759E23471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7879" y="1180617"/>
                <a:ext cx="1225983" cy="19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buNone/>
                  <a:defRPr/>
                </a:pPr>
                <a:r>
                  <a:rPr lang="en-US" altLang="en-US" sz="900" b="1" kern="0" dirty="0">
                    <a:solidFill>
                      <a:prstClr val="white"/>
                    </a:solidFill>
                    <a:latin typeface="Arial" panose="020B0604020202020204" pitchFamily="34" charset="0"/>
                  </a:rPr>
                  <a:t>DTG/ABC/3TC</a:t>
                </a:r>
              </a:p>
            </p:txBody>
          </p:sp>
          <p:sp>
            <p:nvSpPr>
              <p:cNvPr id="36" name="Down Arrow 11">
                <a:extLst>
                  <a:ext uri="{FF2B5EF4-FFF2-40B4-BE49-F238E27FC236}">
                    <a16:creationId xmlns:a16="http://schemas.microsoft.com/office/drawing/2014/main" id="{979E287F-8245-4088-B103-0F79659C8FBC}"/>
                  </a:ext>
                </a:extLst>
              </p:cNvPr>
              <p:cNvSpPr/>
              <p:nvPr/>
            </p:nvSpPr>
            <p:spPr>
              <a:xfrm rot="5400000">
                <a:off x="6238738" y="647755"/>
                <a:ext cx="333380" cy="1260374"/>
              </a:xfrm>
              <a:prstGeom prst="downArrow">
                <a:avLst/>
              </a:prstGeom>
              <a:solidFill>
                <a:srgbClr val="99DBC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938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2" name="TextBox 24">
                <a:extLst>
                  <a:ext uri="{FF2B5EF4-FFF2-40B4-BE49-F238E27FC236}">
                    <a16:creationId xmlns:a16="http://schemas.microsoft.com/office/drawing/2014/main" id="{511ABBDE-CA67-4BDF-B928-3C0C3F1575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8377" y="1180617"/>
                <a:ext cx="1302971" cy="19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Aft>
                    <a:spcPts val="0"/>
                  </a:spcAft>
                </a:pPr>
                <a:r>
                  <a:rPr lang="en-US" sz="9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CAB LA + RPV LA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2" y="83821"/>
            <a:ext cx="8138158" cy="6286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/>
              <a:t>FLAIR Virologic Snapshot Outcomes at Week 48 for ITT-E:</a:t>
            </a:r>
            <a:br>
              <a:rPr lang="en-US" dirty="0"/>
            </a:br>
            <a:r>
              <a:rPr lang="en-US" sz="1800" dirty="0"/>
              <a:t>Noninferiority Achieved for Primary and Secondary Endpoints</a:t>
            </a:r>
          </a:p>
        </p:txBody>
      </p:sp>
      <p:sp>
        <p:nvSpPr>
          <p:cNvPr id="55" name="Text Placeholder 29">
            <a:extLst>
              <a:ext uri="{FF2B5EF4-FFF2-40B4-BE49-F238E27FC236}">
                <a16:creationId xmlns:a16="http://schemas.microsoft.com/office/drawing/2014/main" id="{1B839426-52B4-4F99-8080-7D00A7BD47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3400" y="4441058"/>
            <a:ext cx="8357616" cy="284693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3TC, lamivudine; ABC, abacavir; </a:t>
            </a:r>
            <a:r>
              <a:rPr lang="en-US" dirty="0"/>
              <a:t>CAB, cabotegravir; CI, confidence interval; DTG, dolutegravir; ITT-E, intention-to-treat exposed; LA, long-acting; </a:t>
            </a:r>
            <a:r>
              <a:rPr lang="en-US" altLang="ja-JP" dirty="0"/>
              <a:t>NI, noninferiority; </a:t>
            </a:r>
            <a:r>
              <a:rPr lang="en-US" altLang="en-US" dirty="0"/>
              <a:t>RPV, rilpivirine.</a:t>
            </a:r>
            <a:r>
              <a:rPr lang="en-US" dirty="0"/>
              <a:t> </a:t>
            </a:r>
            <a:endParaRPr lang="en-US" altLang="ja-JP" dirty="0"/>
          </a:p>
          <a:p>
            <a:r>
              <a:rPr lang="en-US" altLang="ja-JP" dirty="0"/>
              <a:t>*</a:t>
            </a:r>
            <a:r>
              <a:rPr lang="en-US" dirty="0"/>
              <a:t>Adjusted for sex and baseline HIV-1 RNA (&lt; vs ≥100,000 c/mL).</a:t>
            </a:r>
            <a:endParaRPr lang="en-US" altLang="ja-JP" dirty="0"/>
          </a:p>
        </p:txBody>
      </p:sp>
      <p:sp>
        <p:nvSpPr>
          <p:cNvPr id="24" name="Rectangle 23"/>
          <p:cNvSpPr/>
          <p:nvPr/>
        </p:nvSpPr>
        <p:spPr>
          <a:xfrm>
            <a:off x="527050" y="864240"/>
            <a:ext cx="4033174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lvl="1" algn="ctr">
              <a:defRPr/>
            </a:pPr>
            <a:r>
              <a:rPr lang="en-US" sz="1200" b="1" kern="0" dirty="0">
                <a:solidFill>
                  <a:prstClr val="white"/>
                </a:solidFill>
              </a:rPr>
              <a:t>Virologic Outcomes 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D9098F75-1BA9-441E-860A-185583397D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1256421"/>
              </p:ext>
            </p:extLst>
          </p:nvPr>
        </p:nvGraphicFramePr>
        <p:xfrm>
          <a:off x="570631" y="1086916"/>
          <a:ext cx="4033173" cy="341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A2539A8C-EFC0-45EA-8EE6-FC9DA90AED4A}"/>
              </a:ext>
            </a:extLst>
          </p:cNvPr>
          <p:cNvSpPr txBox="1">
            <a:spLocks/>
          </p:cNvSpPr>
          <p:nvPr/>
        </p:nvSpPr>
        <p:spPr>
          <a:xfrm>
            <a:off x="7546140" y="1354901"/>
            <a:ext cx="1396802" cy="803494"/>
          </a:xfrm>
          <a:prstGeom prst="rect">
            <a:avLst/>
          </a:prstGeom>
          <a:ln w="19050">
            <a:noFill/>
          </a:ln>
        </p:spPr>
        <p:txBody>
          <a:bodyPr bIns="108000"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en-US" sz="1100" b="1" kern="0" dirty="0">
                <a:solidFill>
                  <a:schemeClr val="bg1">
                    <a:lumMod val="65000"/>
                  </a:schemeClr>
                </a:solidFill>
              </a:rPr>
              <a:t>Primary endpoint: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1100" b="1" kern="0" dirty="0">
                <a:solidFill>
                  <a:schemeClr val="bg1">
                    <a:lumMod val="65000"/>
                  </a:schemeClr>
                </a:solidFill>
              </a:rPr>
              <a:t>LA noninferior to DTG/ABC/3TC </a:t>
            </a:r>
            <a:br>
              <a:rPr lang="en-US" sz="1100" b="1" kern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b="1" kern="0" dirty="0">
                <a:solidFill>
                  <a:schemeClr val="bg1">
                    <a:lumMod val="65000"/>
                  </a:schemeClr>
                </a:solidFill>
              </a:rPr>
              <a:t>(≥50 c/mL) at Week 48</a:t>
            </a:r>
            <a:endParaRPr lang="en-US" sz="1100" b="1" kern="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64350" y="864240"/>
            <a:ext cx="4032000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lvl="1" algn="ctr">
              <a:defRPr/>
            </a:pPr>
            <a:r>
              <a:rPr lang="en-US" sz="1200" b="1" kern="0" dirty="0">
                <a:solidFill>
                  <a:prstClr val="white"/>
                </a:solidFill>
              </a:rPr>
              <a:t>Adjusted Treatment Difference (95% CI)*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6FAA6C-02C2-4B83-8371-6550F12A40B7}"/>
              </a:ext>
            </a:extLst>
          </p:cNvPr>
          <p:cNvSpPr txBox="1"/>
          <p:nvPr/>
        </p:nvSpPr>
        <p:spPr>
          <a:xfrm>
            <a:off x="7001072" y="2016200"/>
            <a:ext cx="37874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6% NI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margin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864C7D6-9011-418D-ACCC-B9A315822210}"/>
              </a:ext>
            </a:extLst>
          </p:cNvPr>
          <p:cNvGrpSpPr/>
          <p:nvPr/>
        </p:nvGrpSpPr>
        <p:grpSpPr>
          <a:xfrm>
            <a:off x="4571301" y="2782733"/>
            <a:ext cx="4418261" cy="1633735"/>
            <a:chOff x="4630078" y="3022667"/>
            <a:chExt cx="4418261" cy="163373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AC485C9-5EA1-47B3-A71B-04931EA192B7}"/>
                </a:ext>
              </a:extLst>
            </p:cNvPr>
            <p:cNvGrpSpPr/>
            <p:nvPr/>
          </p:nvGrpSpPr>
          <p:grpSpPr>
            <a:xfrm>
              <a:off x="4983869" y="3022667"/>
              <a:ext cx="4064470" cy="1633735"/>
              <a:chOff x="4983869" y="3022667"/>
              <a:chExt cx="4064470" cy="1633735"/>
            </a:xfrm>
          </p:grpSpPr>
          <p:sp>
            <p:nvSpPr>
              <p:cNvPr id="27" name="Content Placeholder 1">
                <a:extLst>
                  <a:ext uri="{FF2B5EF4-FFF2-40B4-BE49-F238E27FC236}">
                    <a16:creationId xmlns:a16="http://schemas.microsoft.com/office/drawing/2014/main" id="{86B46336-98A5-4990-860E-1396A6FAB6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02111" y="3192154"/>
                <a:ext cx="1446228" cy="1042042"/>
              </a:xfrm>
              <a:prstGeom prst="rect">
                <a:avLst/>
              </a:prstGeom>
            </p:spPr>
            <p:txBody>
              <a:bodyPr/>
              <a:lstStyle>
                <a:lvl1pPr marL="190500" indent="-190500" algn="l" rtl="0" eaLnBrk="0" fontAlgn="base" hangingPunct="0">
                  <a:spcBef>
                    <a:spcPct val="0"/>
                  </a:spcBef>
                  <a:spcAft>
                    <a:spcPts val="5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73075" indent="-2571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639763" indent="-158750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798513" indent="-1428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-"/>
                  <a:def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922338" indent="-114300" algn="l" defTabSz="923925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668338" indent="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None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6pPr>
                <a:lvl7pPr marL="14478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7pPr>
                <a:lvl8pPr marL="19050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8pPr>
                <a:lvl9pPr marL="23622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Clr>
                    <a:srgbClr val="C00000"/>
                  </a:buClr>
                  <a:buNone/>
                </a:pPr>
                <a:r>
                  <a:rPr lang="en-US" sz="1100" b="1" kern="0" dirty="0"/>
                  <a:t>Key secondary endpoint: </a:t>
                </a:r>
              </a:p>
              <a:p>
                <a:pPr marL="0" indent="0">
                  <a:buClr>
                    <a:srgbClr val="C00000"/>
                  </a:buClr>
                  <a:buNone/>
                </a:pPr>
                <a:r>
                  <a:rPr lang="en-US" sz="1100" b="1" kern="0" dirty="0"/>
                  <a:t>LA noninferior to DTG/ABC/3TC </a:t>
                </a:r>
                <a:br>
                  <a:rPr lang="en-US" sz="1100" b="1" kern="0" dirty="0"/>
                </a:br>
                <a:r>
                  <a:rPr lang="en-US" sz="1100" b="1" kern="0" dirty="0"/>
                  <a:t>(&lt;50 c/mL) at Week 48</a:t>
                </a: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7D7CF21-287C-4558-AB90-7AA8C0D7ACE8}"/>
                  </a:ext>
                </a:extLst>
              </p:cNvPr>
              <p:cNvGrpSpPr/>
              <p:nvPr/>
            </p:nvGrpSpPr>
            <p:grpSpPr>
              <a:xfrm>
                <a:off x="4983869" y="3022667"/>
                <a:ext cx="2642309" cy="1633735"/>
                <a:chOff x="4850705" y="3040424"/>
                <a:chExt cx="2824492" cy="1633735"/>
              </a:xfrm>
            </p:grpSpPr>
            <p:sp>
              <p:nvSpPr>
                <p:cNvPr id="29" name="Content Placeholder 1">
                  <a:extLst>
                    <a:ext uri="{FF2B5EF4-FFF2-40B4-BE49-F238E27FC236}">
                      <a16:creationId xmlns:a16="http://schemas.microsoft.com/office/drawing/2014/main" id="{FBABD967-BC8E-4B1D-A702-7D553CC82F3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076178" y="4430170"/>
                  <a:ext cx="2457472" cy="243989"/>
                </a:xfrm>
                <a:prstGeom prst="rect">
                  <a:avLst/>
                </a:prstGeom>
              </p:spPr>
              <p:txBody>
                <a:bodyPr/>
                <a:lstStyle>
                  <a:lvl1pPr marL="190500" indent="-190500" algn="l" rtl="0" eaLnBrk="0" fontAlgn="base" hangingPunct="0">
                    <a:spcBef>
                      <a:spcPct val="0"/>
                    </a:spcBef>
                    <a:spcAft>
                      <a:spcPts val="5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73075" indent="-257175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639763" indent="-158750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lang="en-US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798513" indent="-142875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-"/>
                    <a:defRPr lang="en-US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922338" indent="-114300" algn="l" defTabSz="923925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lang="en-GB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668338" indent="0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None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6pPr>
                  <a:lvl7pPr marL="14478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7pPr>
                  <a:lvl8pPr marL="19050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8pPr>
                  <a:lvl9pPr marL="23622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9pPr>
                </a:lstStyle>
                <a:p>
                  <a:pPr marL="0" indent="0" algn="ctr">
                    <a:buClr>
                      <a:srgbClr val="C00000"/>
                    </a:buClr>
                    <a:buNone/>
                  </a:pPr>
                  <a:r>
                    <a:rPr lang="en-US" sz="1000" b="1" kern="0" dirty="0"/>
                    <a:t>Difference (%)</a:t>
                  </a:r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A055A2EB-0F3C-4FB9-936B-4FBC6BEE5EBA}"/>
                    </a:ext>
                  </a:extLst>
                </p:cNvPr>
                <p:cNvGrpSpPr/>
                <p:nvPr/>
              </p:nvGrpSpPr>
              <p:grpSpPr>
                <a:xfrm>
                  <a:off x="4850705" y="3040424"/>
                  <a:ext cx="2824492" cy="1434055"/>
                  <a:chOff x="7118096" y="1561593"/>
                  <a:chExt cx="4673945" cy="3159644"/>
                </a:xfrm>
              </p:grpSpPr>
              <p:sp>
                <p:nvSpPr>
                  <p:cNvPr id="35" name="Down Arrow 11">
                    <a:extLst>
                      <a:ext uri="{FF2B5EF4-FFF2-40B4-BE49-F238E27FC236}">
                        <a16:creationId xmlns:a16="http://schemas.microsoft.com/office/drawing/2014/main" id="{18E9E889-1E63-455B-A260-8016EF42B7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84289" y="960450"/>
                    <a:ext cx="888641" cy="2090942"/>
                  </a:xfrm>
                  <a:prstGeom prst="downArrow">
                    <a:avLst/>
                  </a:prstGeom>
                  <a:solidFill>
                    <a:srgbClr val="990099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938" kern="0" dirty="0">
                      <a:solidFill>
                        <a:srgbClr val="E31836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7" name="Down Arrow 10">
                    <a:extLst>
                      <a:ext uri="{FF2B5EF4-FFF2-40B4-BE49-F238E27FC236}">
                        <a16:creationId xmlns:a16="http://schemas.microsoft.com/office/drawing/2014/main" id="{8CF123FB-4738-44C0-8D62-570124A7EF6B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0074303" y="966725"/>
                    <a:ext cx="888639" cy="2078375"/>
                  </a:xfrm>
                  <a:prstGeom prst="downArrow">
                    <a:avLst/>
                  </a:prstGeom>
                  <a:solidFill>
                    <a:srgbClr val="13AC8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938" kern="0" dirty="0">
                      <a:solidFill>
                        <a:srgbClr val="E31836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8" name="TextBox 26">
                    <a:extLst>
                      <a:ext uri="{FF2B5EF4-FFF2-40B4-BE49-F238E27FC236}">
                        <a16:creationId xmlns:a16="http://schemas.microsoft.com/office/drawing/2014/main" id="{9C31FE3C-41BC-46A2-9D77-B40D6123B61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06315" y="1747941"/>
                    <a:ext cx="2106420" cy="5085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buNone/>
                      <a:defRPr/>
                    </a:pPr>
                    <a:r>
                      <a:rPr lang="en-US" altLang="en-US" sz="900" b="1" kern="0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CAB LA + RPV LA</a:t>
                    </a:r>
                  </a:p>
                </p:txBody>
              </p:sp>
              <p:grpSp>
                <p:nvGrpSpPr>
                  <p:cNvPr id="39" name="Group 38">
                    <a:extLst>
                      <a:ext uri="{FF2B5EF4-FFF2-40B4-BE49-F238E27FC236}">
                        <a16:creationId xmlns:a16="http://schemas.microsoft.com/office/drawing/2014/main" id="{6D78BD2B-6A18-477F-B4C6-69ED3DA6B604}"/>
                      </a:ext>
                    </a:extLst>
                  </p:cNvPr>
                  <p:cNvGrpSpPr/>
                  <p:nvPr/>
                </p:nvGrpSpPr>
                <p:grpSpPr>
                  <a:xfrm>
                    <a:off x="7118096" y="2222311"/>
                    <a:ext cx="4673945" cy="2498926"/>
                    <a:chOff x="5011775" y="2492896"/>
                    <a:chExt cx="4075037" cy="1621904"/>
                  </a:xfrm>
                </p:grpSpPr>
                <p:graphicFrame>
                  <p:nvGraphicFramePr>
                    <p:cNvPr id="48" name="Chart 17">
                      <a:extLst>
                        <a:ext uri="{FF2B5EF4-FFF2-40B4-BE49-F238E27FC236}">
                          <a16:creationId xmlns:a16="http://schemas.microsoft.com/office/drawing/2014/main" id="{7E107DA3-7A70-4595-95C1-94A37C3AEBB6}"/>
                        </a:ext>
                      </a:extLst>
                    </p:cNvPr>
                    <p:cNvGraphicFramePr>
                      <a:graphicFrameLocks/>
                    </p:cNvGraphicFramePr>
                    <p:nvPr>
                      <p:extLst/>
                    </p:nvPr>
                  </p:nvGraphicFramePr>
                  <p:xfrm>
                    <a:off x="5011775" y="2492896"/>
                    <a:ext cx="4075037" cy="1621904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5"/>
                    </a:graphicData>
                  </a:graphic>
                </p:graphicFrame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80B51349-B20B-44DF-BDD3-C4FAAC4084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5279417" y="2515107"/>
                      <a:ext cx="0" cy="1231181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002F5F"/>
                      </a:solidFill>
                      <a:prstDash val="sysDash"/>
                    </a:ln>
                    <a:effectLst/>
                  </p:spPr>
                </p:cxnSp>
              </p:grp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42DEDEF3-577F-4364-963D-7DEB04B50895}"/>
                      </a:ext>
                    </a:extLst>
                  </p:cNvPr>
                  <p:cNvSpPr txBox="1"/>
                  <p:nvPr/>
                </p:nvSpPr>
                <p:spPr>
                  <a:xfrm>
                    <a:off x="8302896" y="3284450"/>
                    <a:ext cx="660727" cy="35601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buNone/>
                    </a:pPr>
                    <a:r>
                      <a:rPr lang="en-US" sz="1050" dirty="0"/>
                      <a:t>-3.7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2A7CF7BD-EB16-4930-94BD-5EF141BD828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71086" y="3297193"/>
                    <a:ext cx="660727" cy="35601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buNone/>
                    </a:pPr>
                    <a:r>
                      <a:rPr lang="en-US" sz="1050" dirty="0"/>
                      <a:t>4.5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F036A3D-918B-4ABD-9C6C-39AB8049BF6C}"/>
                      </a:ext>
                    </a:extLst>
                  </p:cNvPr>
                  <p:cNvSpPr txBox="1"/>
                  <p:nvPr/>
                </p:nvSpPr>
                <p:spPr>
                  <a:xfrm>
                    <a:off x="9543749" y="2500934"/>
                    <a:ext cx="354216" cy="35601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buNone/>
                    </a:pPr>
                    <a:r>
                      <a:rPr lang="en-US" sz="1050" dirty="0">
                        <a:latin typeface="+mn-lt"/>
                      </a:rPr>
                      <a:t>0.4</a:t>
                    </a:r>
                  </a:p>
                </p:txBody>
              </p:sp>
              <p:sp>
                <p:nvSpPr>
                  <p:cNvPr id="47" name="TextBox 24">
                    <a:extLst>
                      <a:ext uri="{FF2B5EF4-FFF2-40B4-BE49-F238E27FC236}">
                        <a16:creationId xmlns:a16="http://schemas.microsoft.com/office/drawing/2014/main" id="{3D9B3F64-EDAB-4AAA-8004-7F5FCFFA68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6132" y="1747940"/>
                    <a:ext cx="2033302" cy="5085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spcAft>
                        <a:spcPts val="0"/>
                      </a:spcAft>
                    </a:pPr>
                    <a:r>
                      <a: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DTG/ABC/3TC </a:t>
                    </a:r>
                  </a:p>
                </p:txBody>
              </p:sp>
            </p:grpSp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28F5C84-CD82-4D90-AFC8-6841859E7748}"/>
                </a:ext>
              </a:extLst>
            </p:cNvPr>
            <p:cNvSpPr txBox="1"/>
            <p:nvPr/>
          </p:nvSpPr>
          <p:spPr>
            <a:xfrm>
              <a:off x="4630078" y="3873492"/>
              <a:ext cx="4843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900" dirty="0">
                  <a:solidFill>
                    <a:srgbClr val="002F5F"/>
                  </a:solidFill>
                </a:rPr>
                <a:t>-10% NI</a:t>
              </a:r>
            </a:p>
            <a:p>
              <a:pPr algn="r"/>
              <a:r>
                <a:rPr lang="en-US" sz="900" dirty="0">
                  <a:solidFill>
                    <a:srgbClr val="002F5F"/>
                  </a:solidFill>
                </a:rPr>
                <a:t>margin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DE76DD-16A1-4989-9C15-9F1C5E554E38}"/>
              </a:ext>
            </a:extLst>
          </p:cNvPr>
          <p:cNvGrpSpPr/>
          <p:nvPr/>
        </p:nvGrpSpPr>
        <p:grpSpPr>
          <a:xfrm>
            <a:off x="1300645" y="3837468"/>
            <a:ext cx="3140766" cy="507832"/>
            <a:chOff x="1300645" y="3837468"/>
            <a:chExt cx="3140766" cy="50783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5E2FA55-644F-4EBA-898C-6F1F6CE0297B}"/>
                </a:ext>
              </a:extLst>
            </p:cNvPr>
            <p:cNvSpPr txBox="1"/>
            <p:nvPr/>
          </p:nvSpPr>
          <p:spPr>
            <a:xfrm>
              <a:off x="1300645" y="3837469"/>
              <a:ext cx="914400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>
                      <a:lumMod val="65000"/>
                    </a:schemeClr>
                  </a:solidFill>
                </a:rPr>
                <a:t>Virologic nonresponse (≥50 c/mL)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E23063F-33AB-463B-B374-BDDC2543431E}"/>
                </a:ext>
              </a:extLst>
            </p:cNvPr>
            <p:cNvSpPr txBox="1"/>
            <p:nvPr/>
          </p:nvSpPr>
          <p:spPr>
            <a:xfrm>
              <a:off x="2413827" y="3837468"/>
              <a:ext cx="914400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/>
                <a:t>Virologic success </a:t>
              </a:r>
              <a:br>
                <a:rPr lang="en-US" sz="1100" b="1" dirty="0"/>
              </a:br>
              <a:r>
                <a:rPr lang="en-US" sz="1100" b="1" dirty="0"/>
                <a:t>(&lt;50 c/mL)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0C9681C-6F31-4A7E-B3AD-4D87E2024AB4}"/>
                </a:ext>
              </a:extLst>
            </p:cNvPr>
            <p:cNvSpPr txBox="1"/>
            <p:nvPr/>
          </p:nvSpPr>
          <p:spPr>
            <a:xfrm>
              <a:off x="3527011" y="3837468"/>
              <a:ext cx="9144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/>
                <a:t>No virologic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214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5">
            <a:extLst>
              <a:ext uri="{FF2B5EF4-FFF2-40B4-BE49-F238E27FC236}">
                <a16:creationId xmlns:a16="http://schemas.microsoft.com/office/drawing/2014/main" id="{E6E96BD4-9FAD-42B3-9F9D-9DD4B9BA4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99061"/>
            <a:ext cx="7543799" cy="62865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n-US" dirty="0"/>
            </a:br>
            <a:r>
              <a:rPr lang="en-US" dirty="0"/>
              <a:t>FLAIR Snapshot Outcomes at Week 48 for ITT-E</a:t>
            </a:r>
            <a:endParaRPr lang="en-US" altLang="en-US" dirty="0">
              <a:latin typeface="+mn-lt"/>
            </a:endParaRP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DC64256A-7CF5-41CD-A0A2-C37C3960C5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F30D36-9649-408F-A5D9-2D5225C155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3994251"/>
            <a:ext cx="8362950" cy="726339"/>
          </a:xfrm>
        </p:spPr>
        <p:txBody>
          <a:bodyPr/>
          <a:lstStyle/>
          <a:p>
            <a:r>
              <a:rPr lang="en-US" altLang="en-US" dirty="0"/>
              <a:t>3TC, lamivudine; ABC, abacavir; AE, adverse event; </a:t>
            </a:r>
            <a:r>
              <a:rPr lang="en-US" dirty="0"/>
              <a:t>CAB, cabotegravir; DTG, dolutegravir; ITT-E, intention-to-treat exposed; LA, long-acting; </a:t>
            </a:r>
            <a:r>
              <a:rPr lang="en-US" altLang="en-US" dirty="0"/>
              <a:t>RPV, rilpivirine.</a:t>
            </a:r>
            <a:r>
              <a:rPr lang="en-US" dirty="0"/>
              <a:t> </a:t>
            </a:r>
          </a:p>
          <a:p>
            <a:r>
              <a:rPr lang="en-US" dirty="0"/>
              <a:t>*Relocation (1), lost to follow-up (1); </a:t>
            </a:r>
            <a:r>
              <a:rPr lang="en-US" baseline="30000" dirty="0"/>
              <a:t>†</a:t>
            </a:r>
            <a:r>
              <a:rPr lang="en-US" u="sng" dirty="0"/>
              <a:t>LA arm</a:t>
            </a:r>
            <a:r>
              <a:rPr lang="en-US" dirty="0"/>
              <a:t>: hepatitis A (1), acute hepatitis B (1), acute hepatitis C (1), transaminases increase (1), hepatitis A/secondary syphilis (1), </a:t>
            </a:r>
            <a:br>
              <a:rPr lang="en-US" dirty="0"/>
            </a:br>
            <a:r>
              <a:rPr lang="en-US" dirty="0"/>
              <a:t>injection site pain (1), injection site pain/discomfort/diarrhea/vomiting (1), adenocarcinoma of colon (1). </a:t>
            </a:r>
            <a:r>
              <a:rPr lang="en-US" u="sng" dirty="0"/>
              <a:t>DTG/ABC/3TC arm</a:t>
            </a:r>
            <a:r>
              <a:rPr lang="en-US" dirty="0"/>
              <a:t>: renal failure (1), suicide attempt (1); </a:t>
            </a:r>
            <a:br>
              <a:rPr lang="en-US" dirty="0"/>
            </a:br>
            <a:r>
              <a:rPr lang="en-US" baseline="30000" dirty="0"/>
              <a:t>‡</a:t>
            </a:r>
            <a:r>
              <a:rPr lang="en-US" u="sng" dirty="0"/>
              <a:t> LA arm</a:t>
            </a:r>
            <a:r>
              <a:rPr lang="en-US" dirty="0"/>
              <a:t>: Tolerability of injections (1), incarceration (1), lost to follow up (2). </a:t>
            </a:r>
            <a:r>
              <a:rPr lang="en-US" u="sng" dirty="0"/>
              <a:t>DTG/ABC/3TC arm</a:t>
            </a:r>
            <a:r>
              <a:rPr lang="en-US" dirty="0"/>
              <a:t>: frequency of visits (participant decision [4]), noncompliance with study treatment and protocol procedures (2), relocation (1), participant decision to stop treatment (1), late to attend visits (1), lost to follow up (1).</a:t>
            </a:r>
          </a:p>
        </p:txBody>
      </p: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F1C31EBF-6AFE-4F06-ACC8-1ECC0AC31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863355"/>
              </p:ext>
            </p:extLst>
          </p:nvPr>
        </p:nvGraphicFramePr>
        <p:xfrm>
          <a:off x="1371600" y="925200"/>
          <a:ext cx="6400800" cy="2931888"/>
        </p:xfrm>
        <a:graphic>
          <a:graphicData uri="http://schemas.openxmlformats.org/drawingml/2006/table">
            <a:tbl>
              <a:tblPr firstRow="1" bandRow="1"/>
              <a:tblGrid>
                <a:gridCol w="296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</a:p>
                  </a:txBody>
                  <a:tcPr marL="25488" marR="25488" marT="18000" marB="1800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CAB LA + RPV 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N=283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5" marR="59195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DTG/ABC/3TC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N=283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95" marR="59195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00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HIV-1 RNA &lt;50 copies/mL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265 (93.6)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264 (93.3)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68012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HIV-1 RNA ≥50 copies/mL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6 (2.1)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7 (2.5)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Data in window not below threshold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 (0.7)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 (0.7)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Discontinued for lack of efficacy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4 (1.4)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3 (1.1)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Discontinued for other reason while </a:t>
                      </a:r>
                      <a:br>
                        <a:rPr lang="en-US" sz="1200" noProof="0" dirty="0"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effectLst/>
                          <a:latin typeface="+mn-lt"/>
                        </a:rPr>
                        <a:t>not below threshold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0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 (0.7</a:t>
                      </a:r>
                      <a:r>
                        <a:rPr lang="en-US" sz="1200" baseline="0" noProof="0" dirty="0">
                          <a:effectLst/>
                          <a:latin typeface="+mn-lt"/>
                        </a:rPr>
                        <a:t>)*</a:t>
                      </a:r>
                      <a:endParaRPr lang="en-US" sz="1200" baseline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No virologic data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12 (4.2)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12 (4.2)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Discontinued due to AE</a:t>
                      </a:r>
                      <a:r>
                        <a:rPr lang="en-US" sz="1200" baseline="30000" noProof="0" dirty="0">
                          <a:effectLst/>
                          <a:latin typeface="+mn-lt"/>
                        </a:rPr>
                        <a:t>†</a:t>
                      </a:r>
                      <a:endParaRPr lang="en-US" sz="1200" baseline="30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8 (2.8)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 (0.7)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Discontinued for other reasons</a:t>
                      </a:r>
                      <a:r>
                        <a:rPr lang="en-US" sz="1200" baseline="30000" noProof="0" dirty="0">
                          <a:effectLst/>
                          <a:latin typeface="+mn-lt"/>
                        </a:rPr>
                        <a:t>‡</a:t>
                      </a:r>
                      <a:endParaRPr lang="en-US" sz="1200" baseline="30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4 (1.4)</a:t>
                      </a:r>
                      <a:endParaRPr lang="en-US" sz="1200" baseline="30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10 (3.5)</a:t>
                      </a:r>
                      <a:endParaRPr lang="en-US" sz="1200" baseline="30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88" marR="25488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7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0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BF6FC-E265-47C8-911B-A01426452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4187190"/>
            <a:ext cx="8357617" cy="647700"/>
          </a:xfrm>
        </p:spPr>
        <p:txBody>
          <a:bodyPr/>
          <a:lstStyle/>
          <a:p>
            <a:pPr defTabSz="914378">
              <a:spcAft>
                <a:spcPts val="0"/>
              </a:spcAft>
            </a:pPr>
            <a:r>
              <a:rPr lang="en-US" altLang="en-US" dirty="0"/>
              <a:t>3TC, lamivudine; ABC, abacavir; </a:t>
            </a:r>
            <a:r>
              <a:rPr lang="en-US" dirty="0"/>
              <a:t>CAB, cabotegravir; CVF, confirmed virologic failure; </a:t>
            </a:r>
            <a:r>
              <a:rPr lang="en-US" altLang="en-US" dirty="0"/>
              <a:t>DTG, dolutegravir; INSTI, integrase strand transfer inhibitor; </a:t>
            </a:r>
            <a:r>
              <a:rPr lang="en-US" dirty="0"/>
              <a:t>LA, long-acting; </a:t>
            </a:r>
            <a:br>
              <a:rPr lang="en-US" dirty="0"/>
            </a:br>
            <a:r>
              <a:rPr lang="en-US" altLang="en-US" dirty="0"/>
              <a:t>NNRTI, non-nucleoside reverse transcriptase inhibitor; </a:t>
            </a:r>
            <a:r>
              <a:rPr lang="en-US" dirty="0"/>
              <a:t>RAM, resistance-associated mutation; </a:t>
            </a:r>
            <a:r>
              <a:rPr lang="en-US" altLang="en-US" dirty="0"/>
              <a:t>RPV, rilpivirine; SVF, suspected virologic failure; VF, virologic failure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*L74I is not considered an INSTI RAM by IAS-US guidelines and has no impact on CAB activity; </a:t>
            </a:r>
            <a:r>
              <a:rPr lang="en-US" baseline="30000" dirty="0"/>
              <a:t>†</a:t>
            </a:r>
            <a:r>
              <a:rPr lang="en-US" dirty="0"/>
              <a:t>Monogram biological /clinical cutoffs are: RPV=2.0, CAB=2.5, and DTG=4.0.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FCFAA9-2930-41C8-9C34-39BC400D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45" y="3386768"/>
            <a:ext cx="8646355" cy="923330"/>
          </a:xfrm>
        </p:spPr>
        <p:txBody>
          <a:bodyPr wrap="square">
            <a:spAutoFit/>
          </a:bodyPr>
          <a:lstStyle/>
          <a:p>
            <a:r>
              <a:rPr lang="en-US" sz="1100" dirty="0"/>
              <a:t>Plasma CAB and RPV concentrations at the time of failure were below the population means but within the range for the large majority </a:t>
            </a:r>
            <a:br>
              <a:rPr lang="en-US" sz="1100" dirty="0"/>
            </a:br>
            <a:r>
              <a:rPr lang="en-US" sz="1100" dirty="0"/>
              <a:t>of individuals who maintained virologic suppression</a:t>
            </a:r>
          </a:p>
          <a:p>
            <a:r>
              <a:rPr lang="en-US" sz="1100" dirty="0"/>
              <a:t>One additional participant had oral CAB/RPV dosing interrupted due to a false-positive pregnancy test and upon re-initiation of oral therapy had suspected VF that was confirmed</a:t>
            </a:r>
          </a:p>
          <a:p>
            <a:r>
              <a:rPr lang="en-US" sz="1100" dirty="0"/>
              <a:t>Three participants in the DTG/ABC/3TC arm had CVF at Weeks 8, 12, and 16, respectively; no drug resistance mutations were selected</a:t>
            </a:r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611F81E-037A-4DD7-BD42-6086BDA0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FLAIR Confirmed Virologic Failures: </a:t>
            </a:r>
            <a:br>
              <a:rPr lang="en-US" dirty="0"/>
            </a:br>
            <a:r>
              <a:rPr lang="en-US" dirty="0"/>
              <a:t>CAB LA + RPV LA Arm</a:t>
            </a:r>
            <a:endParaRPr lang="en-US" b="0" dirty="0"/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DA2A900D-D777-4A03-A4DD-84AE59B064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5831" y="4720590"/>
            <a:ext cx="8357616" cy="137160"/>
          </a:xfrm>
        </p:spPr>
        <p:txBody>
          <a:bodyPr/>
          <a:lstStyle/>
          <a:p>
            <a:r>
              <a:rPr lang="en-US" dirty="0"/>
              <a:t>Orkin C, </a:t>
            </a:r>
            <a:r>
              <a:rPr lang="en-US" altLang="en-US" dirty="0"/>
              <a:t>et al. CROI 2019; Seattle, WA. Abstract 3947.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39A1392-648B-4AAB-B9EB-FCEB29D732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7256" y="844166"/>
          <a:ext cx="8398997" cy="24620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458704">
                  <a:extLst>
                    <a:ext uri="{9D8B030D-6E8A-4147-A177-3AD203B41FA5}">
                      <a16:colId xmlns:a16="http://schemas.microsoft.com/office/drawing/2014/main" val="3958656629"/>
                    </a:ext>
                  </a:extLst>
                </a:gridCol>
                <a:gridCol w="739140">
                  <a:extLst>
                    <a:ext uri="{9D8B030D-6E8A-4147-A177-3AD203B41FA5}">
                      <a16:colId xmlns:a16="http://schemas.microsoft.com/office/drawing/2014/main" val="2036632653"/>
                    </a:ext>
                  </a:extLst>
                </a:gridCol>
                <a:gridCol w="739140">
                  <a:extLst>
                    <a:ext uri="{9D8B030D-6E8A-4147-A177-3AD203B41FA5}">
                      <a16:colId xmlns:a16="http://schemas.microsoft.com/office/drawing/2014/main" val="109555505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14351438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2444346275"/>
                    </a:ext>
                  </a:extLst>
                </a:gridCol>
                <a:gridCol w="983035">
                  <a:extLst>
                    <a:ext uri="{9D8B030D-6E8A-4147-A177-3AD203B41FA5}">
                      <a16:colId xmlns:a16="http://schemas.microsoft.com/office/drawing/2014/main" val="4239881617"/>
                    </a:ext>
                  </a:extLst>
                </a:gridCol>
                <a:gridCol w="834636">
                  <a:extLst>
                    <a:ext uri="{9D8B030D-6E8A-4147-A177-3AD203B41FA5}">
                      <a16:colId xmlns:a16="http://schemas.microsoft.com/office/drawing/2014/main" val="2447188427"/>
                    </a:ext>
                  </a:extLst>
                </a:gridCol>
                <a:gridCol w="1350722">
                  <a:extLst>
                    <a:ext uri="{9D8B030D-6E8A-4147-A177-3AD203B41FA5}">
                      <a16:colId xmlns:a16="http://schemas.microsoft.com/office/drawing/2014/main" val="1866122265"/>
                    </a:ext>
                  </a:extLst>
                </a:gridCol>
              </a:tblGrid>
              <a:tr h="4156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Sex, Country,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HIV-1 Subtype,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Virologic Load (Baseline)</a:t>
                      </a:r>
                      <a:endParaRPr lang="en-US" sz="1200" baseline="30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Baseline RAMs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(HIV-1 RNA)</a:t>
                      </a:r>
                    </a:p>
                  </a:txBody>
                  <a:tcPr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Timepoint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Viral Load at SVF/CVF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(c/mL)</a:t>
                      </a: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SVF Timepoint RAMs 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(HIV-1 RNA)</a:t>
                      </a:r>
                    </a:p>
                  </a:txBody>
                  <a:tcPr marT="18000" marB="18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Drug Sensitivity at SVF</a:t>
                      </a:r>
                      <a:r>
                        <a:rPr lang="en-US" sz="1200" baseline="30000" noProof="0" dirty="0">
                          <a:solidFill>
                            <a:schemeClr val="bg1"/>
                          </a:solidFill>
                          <a:latin typeface="+mn-lt"/>
                        </a:rPr>
                        <a:t>†</a:t>
                      </a:r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(Fold Change) </a:t>
                      </a:r>
                    </a:p>
                  </a:txBody>
                  <a:tcPr marT="18000" marB="18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74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30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anchor="b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INSTI*</a:t>
                      </a:r>
                      <a:endParaRPr lang="en-US" baseline="3000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anchor="b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anchor="b">
                    <a:lnL w="9525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INSTI*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18000" marB="1800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8100" anchor="b"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771912"/>
                  </a:ext>
                </a:extLst>
              </a:tr>
              <a:tr h="51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F, </a:t>
                      </a: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A1, 54K</a:t>
                      </a:r>
                      <a:endParaRPr lang="en-US" sz="12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L74I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20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373 / 456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E138E/A/K/T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L74I, Q148R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(7.1)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(5.2)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(1.0)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13185"/>
                  </a:ext>
                </a:extLst>
              </a:tr>
              <a:tr h="51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M, 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A1, 23K 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L74I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28</a:t>
                      </a:r>
                      <a:endParaRPr lang="en-US" sz="1200" baseline="30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287 / 299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K101E</a:t>
                      </a:r>
                      <a:endParaRPr lang="en-US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L74I, G140R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(2.6)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(6.7)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(2.2)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360246"/>
                  </a:ext>
                </a:extLst>
              </a:tr>
              <a:tr h="51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F, 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A1, 20K</a:t>
                      </a:r>
                      <a:endParaRPr lang="en-US" sz="12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L74I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48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488 / 440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E138K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L74I, Q148R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(1.0)</a:t>
                      </a: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(9.4)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(1.1)</a:t>
                      </a:r>
                      <a:endParaRPr lang="en-US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34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79793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AB Theme Colors 2016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970096"/>
      </a:accent2>
      <a:accent3>
        <a:srgbClr val="F05A05"/>
      </a:accent3>
      <a:accent4>
        <a:srgbClr val="0098DB"/>
      </a:accent4>
      <a:accent5>
        <a:srgbClr val="8DD927"/>
      </a:accent5>
      <a:accent6>
        <a:srgbClr val="FF3399"/>
      </a:accent6>
      <a:hlink>
        <a:srgbClr val="97CBFF"/>
      </a:hlink>
      <a:folHlink>
        <a:srgbClr val="DC001E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rgbClr val="E3DE00"/>
          </a:solidFill>
        </a:ln>
      </a:spPr>
      <a:bodyPr vert="vert" rIns="90000" bIns="108000" rtlCol="0" anchor="ctr"/>
      <a:lstStyle>
        <a:defPPr algn="ctr">
          <a:lnSpc>
            <a:spcPct val="110000"/>
          </a:lnSpc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19100</TotalTime>
  <Words>2948</Words>
  <Application>Microsoft Office PowerPoint</Application>
  <PresentationFormat>On-screen Show (16:9)</PresentationFormat>
  <Paragraphs>568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Century Gothic</vt:lpstr>
      <vt:lpstr>Times New Roman</vt:lpstr>
      <vt:lpstr>ViiV Global Template 2015 With Logo</vt:lpstr>
      <vt:lpstr>LONG-ACTING CABOTEGRAVIR + RILPIVIRINE FOR HIV MAINTENANCE:  FLAIR WEEK 48 RESULTS</vt:lpstr>
      <vt:lpstr>FLAIR Background </vt:lpstr>
      <vt:lpstr>FLAIR Study Design: Randomized, Multicenter, International,  Open-Label, Noninferiority Study in ART-Naïve Adults (Ongoing) </vt:lpstr>
      <vt:lpstr>FLAIR Objectives and Endpoints</vt:lpstr>
      <vt:lpstr>FLAIR Baseline* Characteristics: ITT-E Population</vt:lpstr>
      <vt:lpstr>FLAIR Virologic Snapshot Outcomes at Week 48 for ITT-E: Noninferiority Achieved for Primary and Secondary Endpoints</vt:lpstr>
      <vt:lpstr>FLAIR Virologic Snapshot Outcomes at Week 48 for ITT-E: Noninferiority Achieved for Primary and Secondary Endpoints</vt:lpstr>
      <vt:lpstr> FLAIR Snapshot Outcomes at Week 48 for ITT-E</vt:lpstr>
      <vt:lpstr>FLAIR Confirmed Virologic Failures:  CAB LA + RPV LA Arm</vt:lpstr>
      <vt:lpstr>FLAIR Plasma CAB and RPV Trough Concentrations by Visit Following CAB LA and RPV LA</vt:lpstr>
      <vt:lpstr>FLAIR Adverse Events (Excluding ISRs)</vt:lpstr>
      <vt:lpstr>FLAIR Injection Site Reactions</vt:lpstr>
      <vt:lpstr>FLAIR: High Participant Satisfaction (HIVTSQc) and Preference for Injectable Therapy</vt:lpstr>
      <vt:lpstr>FLAIR 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Joseph Polli</cp:lastModifiedBy>
  <cp:revision>1739</cp:revision>
  <cp:lastPrinted>2019-02-22T12:07:06Z</cp:lastPrinted>
  <dcterms:created xsi:type="dcterms:W3CDTF">2013-03-06T21:22:39Z</dcterms:created>
  <dcterms:modified xsi:type="dcterms:W3CDTF">2019-03-06T18:04:36Z</dcterms:modified>
</cp:coreProperties>
</file>