
<file path=[Content_Types].xml><?xml version="1.0" encoding="utf-8"?>
<Types xmlns="http://schemas.openxmlformats.org/package/2006/content-types">
  <Override PartName="/ppt/drawings/drawing1.xml" ContentType="application/vnd.openxmlformats-officedocument.drawingml.chartshapes+xml"/>
  <Override PartName="/ppt/theme/themeOverride6.xml" ContentType="application/vnd.openxmlformats-officedocument.themeOverride+xml"/>
  <Override PartName="/ppt/slideLayouts/slideLayout15.xml" ContentType="application/vnd.openxmlformats-officedocument.presentationml.slideLayout+xml"/>
  <Override PartName="/ppt/slides/slide9.xml" ContentType="application/vnd.openxmlformats-officedocument.presentationml.slide+xml"/>
  <Override PartName="/ppt/charts/chart4.xml" ContentType="application/vnd.openxmlformats-officedocument.drawingml.char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theme/themeOverride2.xml" ContentType="application/vnd.openxmlformats-officedocument.themeOverride+xml"/>
  <Default Extension="xml" ContentType="application/xml"/>
  <Override PartName="/ppt/drawings/drawing2.xml" ContentType="application/vnd.openxmlformats-officedocument.drawingml.chartshapes+xml"/>
  <Override PartName="/ppt/slideLayouts/slideLayout16.xml" ContentType="application/vnd.openxmlformats-officedocument.presentationml.slideLayout+xml"/>
  <Override PartName="/ppt/tableStyles.xml" ContentType="application/vnd.openxmlformats-officedocument.presentationml.tableStyles+xml"/>
  <Override PartName="/ppt/charts/chart5.xml" ContentType="application/vnd.openxmlformats-officedocument.drawingml.chart+xml"/>
  <Override PartName="/docProps/custom.xml" ContentType="application/vnd.openxmlformats-officedocument.custom-properties+xml"/>
  <Override PartName="/ppt/slideLayouts/slideLayout12.xml" ContentType="application/vnd.openxmlformats-officedocument.presentationml.slideLayout+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fntdata" ContentType="application/x-fontdata"/>
  <Override PartName="/ppt/theme/themeOverride3.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slideLayouts/slideLayout13.xml" ContentType="application/vnd.openxmlformats-officedocument.presentationml.slideLayout+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slideLayouts/slideLayout14.xml" ContentType="application/vnd.openxmlformats-officedocument.presentationml.slideLayout+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Default Extension="bin" ContentType="application/vnd.openxmlformats-officedocument.presentationml.printerSettings"/>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p:sldMasterIdLst>
    <p:sldMasterId id="2147483648" r:id="rId1"/>
  </p:sldMasterIdLst>
  <p:notesMasterIdLst>
    <p:notesMasterId r:id="rId15"/>
  </p:notesMasterIdLst>
  <p:handoutMasterIdLst>
    <p:handoutMasterId r:id="rId16"/>
  </p:handoutMasterIdLst>
  <p:sldIdLst>
    <p:sldId id="289" r:id="rId2"/>
    <p:sldId id="291" r:id="rId3"/>
    <p:sldId id="292" r:id="rId4"/>
    <p:sldId id="313" r:id="rId5"/>
    <p:sldId id="299" r:id="rId6"/>
    <p:sldId id="293" r:id="rId7"/>
    <p:sldId id="300" r:id="rId8"/>
    <p:sldId id="314" r:id="rId9"/>
    <p:sldId id="303" r:id="rId10"/>
    <p:sldId id="305" r:id="rId11"/>
    <p:sldId id="306" r:id="rId12"/>
    <p:sldId id="307" r:id="rId13"/>
    <p:sldId id="308" r:id="rId14"/>
  </p:sldIdLst>
  <p:sldSz cx="12192000" cy="6858000"/>
  <p:notesSz cx="6858000" cy="9144000"/>
  <p:embeddedFontLst>
    <p:embeddedFont>
      <p:font typeface="MS Mincho"/>
      <p:regular r:id="rId17"/>
    </p:embeddedFont>
    <p:embeddedFont>
      <p:font typeface="Arial Narrow"/>
      <p:regular r:id="rId18"/>
      <p:bold r:id="rId19"/>
      <p:italic r:id="rId20"/>
      <p:boldItalic r:id="rId21"/>
    </p:embeddedFont>
    <p:embeddedFont>
      <p:font typeface="Calibri"/>
      <p:regular r:id="rId22"/>
      <p:bold r:id="rId23"/>
      <p:italic r:id="rId24"/>
      <p:boldItalic r:id="rId25"/>
    </p:embeddedFont>
    <p:embeddedFont>
      <p:font typeface="Helvetica"/>
      <p:regular r:id="rId26"/>
      <p:bold r:id="rId27"/>
      <p:italic r:id="rId28"/>
      <p:boldItalic r:id="rId29"/>
    </p:embeddedFont>
    <p:embeddedFont>
      <p:font typeface="Raleway"/>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224" userDrawn="1">
          <p15:clr>
            <a:srgbClr val="A4A3A4"/>
          </p15:clr>
        </p15:guide>
        <p15:guide id="2" pos="1248" userDrawn="1">
          <p15:clr>
            <a:srgbClr val="A4A3A4"/>
          </p15:clr>
        </p15:guide>
        <p15:guide id="3" orient="horz" pos="3912" userDrawn="1">
          <p15:clr>
            <a:srgbClr val="A4A3A4"/>
          </p15:clr>
        </p15:guide>
        <p15:guide id="4" pos="6872" userDrawn="1">
          <p15:clr>
            <a:srgbClr val="A4A3A4"/>
          </p15:clr>
        </p15:guide>
        <p15:guide id="5" orient="horz" pos="840" userDrawn="1">
          <p15:clr>
            <a:srgbClr val="A4A3A4"/>
          </p15:clr>
        </p15:guide>
        <p15:guide id="6" orient="horz" pos="264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Jonathan Morgan" initials="JM" lastIdx="10" clrIdx="0">
    <p:extLst>
      <p:ext uri="{19B8F6BF-5375-455C-9EA6-DF929625EA0E}">
        <p15:presenceInfo xmlns:p15="http://schemas.microsoft.com/office/powerpoint/2012/main" xmlns:p="http://schemas.openxmlformats.org/presentationml/2006/main" xmlns:r="http://schemas.openxmlformats.org/officeDocument/2006/relationships" xmlns:a="http://schemas.openxmlformats.org/drawingml/2006/main" xmlns="" userId="S::jmorgan@medthinkscicom.com::9382a932-df2d-4608-881c-60c7453f9a7e" providerId="AD"/>
      </p:ext>
    </p:extLst>
  </p:cmAuthor>
  <p:cmAuthor id="2" name="Jeff Stumpf" initials="JS" lastIdx="5" clrIdx="1">
    <p:extLst>
      <p:ext uri="{19B8F6BF-5375-455C-9EA6-DF929625EA0E}">
        <p15:presenceInfo xmlns:p15="http://schemas.microsoft.com/office/powerpoint/2012/main" xmlns:p="http://schemas.openxmlformats.org/presentationml/2006/main" xmlns:r="http://schemas.openxmlformats.org/officeDocument/2006/relationships" xmlns:a="http://schemas.openxmlformats.org/drawingml/2006/main" xmlns="" userId="S-1-5-21-847797224-2514617524-765411984-3940" providerId="AD"/>
      </p:ext>
    </p:extLst>
  </p:cmAuthor>
  <p:cmAuthor id="3" name="Allan Tenorio" initials="AT" lastIdx="2" clrIdx="2">
    <p:extLst>
      <p:ext uri="{19B8F6BF-5375-455C-9EA6-DF929625EA0E}">
        <p15:presenceInfo xmlns:p15="http://schemas.microsoft.com/office/powerpoint/2012/main" xmlns:p="http://schemas.openxmlformats.org/presentationml/2006/main" xmlns:r="http://schemas.openxmlformats.org/officeDocument/2006/relationships" xmlns:a="http://schemas.openxmlformats.org/drawingml/2006/main" xmlns="" userId="Allan Tenorio" providerId="None"/>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71D49"/>
    <a:srgbClr val="002F5F"/>
    <a:srgbClr val="FF6600"/>
    <a:srgbClr val="44546A"/>
    <a:srgbClr val="D0D3D3"/>
    <a:srgbClr val="828D15"/>
    <a:srgbClr val="EB1852"/>
    <a:srgbClr val="E40046"/>
    <a:srgbClr val="FFFFFF"/>
    <a:srgbClr val="002D7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5747" autoAdjust="0"/>
    <p:restoredTop sz="94679" autoAdjust="0"/>
  </p:normalViewPr>
  <p:slideViewPr>
    <p:cSldViewPr snapToGrid="0">
      <p:cViewPr varScale="1">
        <p:scale>
          <a:sx n="105" d="100"/>
          <a:sy n="105" d="100"/>
        </p:scale>
        <p:origin x="-128" y="-208"/>
      </p:cViewPr>
      <p:guideLst>
        <p:guide orient="horz" pos="1224"/>
        <p:guide orient="horz" pos="3912"/>
        <p:guide orient="horz" pos="840"/>
        <p:guide orient="horz" pos="2640"/>
        <p:guide pos="1248"/>
        <p:guide pos="6872"/>
      </p:guideLst>
    </p:cSldViewPr>
  </p:slideViewPr>
  <p:outlineViewPr>
    <p:cViewPr>
      <p:scale>
        <a:sx n="33" d="100"/>
        <a:sy n="33" d="100"/>
      </p:scale>
      <p:origin x="0" y="-639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2" d="100"/>
          <a:sy n="102" d="100"/>
        </p:scale>
        <p:origin x="2592" y="114"/>
      </p:cViewPr>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 Id="rId25" Type="http://schemas.openxmlformats.org/officeDocument/2006/relationships/font" Target="fonts/font9.fntdata"/><Relationship Id="rId26" Type="http://schemas.openxmlformats.org/officeDocument/2006/relationships/font" Target="fonts/font10.fntdata"/><Relationship Id="rId27" Type="http://schemas.openxmlformats.org/officeDocument/2006/relationships/font" Target="fonts/font11.fntdata"/><Relationship Id="rId28" Type="http://schemas.openxmlformats.org/officeDocument/2006/relationships/font" Target="fonts/font12.fntdata"/><Relationship Id="rId29" Type="http://schemas.openxmlformats.org/officeDocument/2006/relationships/font" Target="fonts/font13.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14.fntdata"/><Relationship Id="rId31" Type="http://schemas.openxmlformats.org/officeDocument/2006/relationships/font" Target="fonts/font15.fntdata"/><Relationship Id="rId32" Type="http://schemas.openxmlformats.org/officeDocument/2006/relationships/font" Target="fonts/font16.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font" Target="fonts/font17.fntdata"/><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Tabelle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Tabelle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Tabelle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Tabelle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Tabelle5.xlsx"/><Relationship Id="rId3"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Tabelle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Tabelle7.xlsx"/><Relationship Id="rId3"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Tabelle8.xlsx"/><Relationship Id="rId3"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lang val="de-DE"/>
  <c:style val="2"/>
  <c:chart>
    <c:plotArea>
      <c:layout>
        <c:manualLayout>
          <c:layoutTarget val="inner"/>
          <c:xMode val="edge"/>
          <c:yMode val="edge"/>
          <c:x val="0.147268087701159"/>
          <c:y val="0.0799529002973873"/>
          <c:w val="0.819547556555431"/>
          <c:h val="0.514931360160936"/>
        </c:manualLayout>
      </c:layout>
      <c:scatterChart>
        <c:scatterStyle val="lineMarker"/>
        <c:ser>
          <c:idx val="1"/>
          <c:order val="0"/>
          <c:tx>
            <c:strRef>
              <c:f>Sheet1!$C$1</c:f>
              <c:strCache>
                <c:ptCount val="1"/>
                <c:pt idx="0">
                  <c:v>DTG + TDF/FTC (N=717)</c:v>
                </c:pt>
              </c:strCache>
            </c:strRef>
          </c:tx>
          <c:spPr>
            <a:ln>
              <a:solidFill>
                <a:srgbClr val="FF6600"/>
              </a:solidFill>
            </a:ln>
          </c:spPr>
          <c:marker>
            <c:symbol val="square"/>
            <c:size val="4"/>
            <c:spPr>
              <a:solidFill>
                <a:srgbClr val="FF6600"/>
              </a:solidFill>
              <a:ln>
                <a:solidFill>
                  <a:srgbClr val="FF6600"/>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39-497E-BA5E-DB5F959F6067}"/>
                </c:ext>
              </c:extLst>
            </c:dLbl>
            <c:dLbl>
              <c:idx val="1"/>
              <c:layout>
                <c:manualLayout>
                  <c:x val="-0.00505050505050505"/>
                  <c:y val="0.01820845091962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539-497E-BA5E-DB5F959F6067}"/>
                </c:ext>
              </c:extLst>
            </c:dLbl>
            <c:dLbl>
              <c:idx val="2"/>
              <c:layout>
                <c:manualLayout>
                  <c:x val="-0.0167387788647631"/>
                  <c:y val="0.042807542408724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539-497E-BA5E-DB5F959F606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539-497E-BA5E-DB5F959F606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539-497E-BA5E-DB5F959F6067}"/>
                </c:ext>
              </c:extLst>
            </c:dLbl>
            <c:dLbl>
              <c:idx val="5"/>
              <c:layout>
                <c:manualLayout>
                  <c:x val="-0.0296296296296296"/>
                  <c:y val="-0.033707857113841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539-497E-BA5E-DB5F959F606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539-497E-BA5E-DB5F959F6067}"/>
                </c:ext>
              </c:extLst>
            </c:dLbl>
            <c:dLbl>
              <c:idx val="7"/>
              <c:layout>
                <c:manualLayout>
                  <c:x val="-0.0336701662292214"/>
                  <c:y val="-0.0354922614083592"/>
                </c:manualLayout>
              </c:layout>
              <c:showVal val="1"/>
              <c:extLst xmlns:c16r2="http://schemas.microsoft.com/office/drawing/2015/06/chart">
                <c:ext xmlns:c15="http://schemas.microsoft.com/office/drawing/2012/chart" uri="{CE6537A1-D6FC-4f65-9D91-7224C49458BB}">
                  <c15:layout>
                    <c:manualLayout>
                      <c:w val="5.3535353535353533E-2"/>
                      <c:h val="5.8425709759203984E-2"/>
                    </c:manualLayout>
                  </c15:layout>
                </c:ext>
                <c:ext xmlns:c16="http://schemas.microsoft.com/office/drawing/2014/chart" uri="{C3380CC4-5D6E-409C-BE32-E72D297353CC}">
                  <c16:uniqueId val="{00000007-C539-497E-BA5E-DB5F959F606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539-497E-BA5E-DB5F959F6067}"/>
                </c:ext>
              </c:extLst>
            </c:dLbl>
            <c:dLbl>
              <c:idx val="9"/>
              <c:layout>
                <c:manualLayout>
                  <c:x val="-0.031986531986532"/>
                  <c:y val="-0.03641690183924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539-497E-BA5E-DB5F959F606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539-497E-BA5E-DB5F959F6067}"/>
                </c:ext>
              </c:extLst>
            </c:dLbl>
            <c:dLbl>
              <c:idx val="11"/>
              <c:layout>
                <c:manualLayout>
                  <c:x val="-0.0151515151515153"/>
                  <c:y val="-0.033382160019307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539-497E-BA5E-DB5F959F6067}"/>
                </c:ext>
              </c:extLst>
            </c:dLbl>
            <c:numFmt formatCode="#,##0.0" sourceLinked="0"/>
            <c:spPr>
              <a:noFill/>
              <a:ln>
                <a:noFill/>
              </a:ln>
              <a:effectLst/>
            </c:spPr>
            <c:txPr>
              <a:bodyPr/>
              <a:lstStyle/>
              <a:p>
                <a:pPr>
                  <a:defRPr lang="en-US" b="1">
                    <a:solidFill>
                      <a:srgbClr val="FF6600"/>
                    </a:solidFill>
                  </a:defRPr>
                </a:pPr>
                <a:endParaRPr lang="de-DE"/>
              </a:p>
            </c:txPr>
            <c:showVal val="1"/>
            <c:extLst xmlns:c16r2="http://schemas.microsoft.com/office/drawing/2015/06/chart">
              <c:ext xmlns:c15="http://schemas.microsoft.com/office/drawing/2012/chart" uri="{CE6537A1-D6FC-4f65-9D91-7224C49458BB}">
                <c15:showLeaderLines val="1"/>
                <c15:leaderLines>
                  <c:spPr>
                    <a:ln>
                      <a:noFill/>
                    </a:ln>
                  </c:spPr>
                </c15:leaderLines>
              </c:ext>
            </c:extLst>
          </c:dLbls>
          <c:errBars>
            <c:errDir val="y"/>
            <c:errBarType val="both"/>
            <c:errValType val="cust"/>
            <c:plus>
              <c:numRef>
                <c:f>Sheet1!$P$2:$P$13</c:f>
                <c:numCache>
                  <c:formatCode>General</c:formatCode>
                  <c:ptCount val="12"/>
                  <c:pt idx="0">
                    <c:v>0.0</c:v>
                  </c:pt>
                  <c:pt idx="1">
                    <c:v>3.286384747</c:v>
                  </c:pt>
                  <c:pt idx="2">
                    <c:v>2.462430916000002</c:v>
                  </c:pt>
                  <c:pt idx="3">
                    <c:v>2.332545438999999</c:v>
                  </c:pt>
                  <c:pt idx="4">
                    <c:v>2.344873717000013</c:v>
                  </c:pt>
                  <c:pt idx="5">
                    <c:v>1.849436882999995</c:v>
                  </c:pt>
                  <c:pt idx="6">
                    <c:v>2.161500016999995</c:v>
                  </c:pt>
                  <c:pt idx="7">
                    <c:v>2.044862568</c:v>
                  </c:pt>
                  <c:pt idx="8">
                    <c:v>2.282108024999999</c:v>
                  </c:pt>
                  <c:pt idx="9">
                    <c:v>2.451121086000001</c:v>
                  </c:pt>
                  <c:pt idx="10">
                    <c:v>2.506742643999999</c:v>
                  </c:pt>
                  <c:pt idx="11">
                    <c:v>2.539036322000001</c:v>
                  </c:pt>
                </c:numCache>
              </c:numRef>
            </c:plus>
            <c:minus>
              <c:numRef>
                <c:f>Sheet1!$Q$2:$Q$13</c:f>
                <c:numCache>
                  <c:formatCode>General</c:formatCode>
                  <c:ptCount val="12"/>
                  <c:pt idx="0">
                    <c:v>0.0</c:v>
                  </c:pt>
                  <c:pt idx="1">
                    <c:v>3.286384747</c:v>
                  </c:pt>
                  <c:pt idx="2">
                    <c:v>2.462430917000006</c:v>
                  </c:pt>
                  <c:pt idx="3">
                    <c:v>2.332545437999996</c:v>
                  </c:pt>
                  <c:pt idx="4">
                    <c:v>2.344873717</c:v>
                  </c:pt>
                  <c:pt idx="5">
                    <c:v>1.84943688300001</c:v>
                  </c:pt>
                  <c:pt idx="6">
                    <c:v>2.161500016999995</c:v>
                  </c:pt>
                  <c:pt idx="7">
                    <c:v>2.044862568</c:v>
                  </c:pt>
                  <c:pt idx="8">
                    <c:v>2.282108026000003</c:v>
                  </c:pt>
                  <c:pt idx="9">
                    <c:v>2.451121086000001</c:v>
                  </c:pt>
                  <c:pt idx="10">
                    <c:v>2.506742645000003</c:v>
                  </c:pt>
                  <c:pt idx="11">
                    <c:v>2.539036322000001</c:v>
                  </c:pt>
                </c:numCache>
              </c:numRef>
            </c:minus>
            <c:spPr>
              <a:ln w="12700">
                <a:solidFill>
                  <a:srgbClr val="FF6600"/>
                </a:solidFill>
              </a:ln>
            </c:spPr>
          </c:errBars>
          <c:xVal>
            <c:numRef>
              <c:f>Sheet1!$D$2:$D$13</c:f>
              <c:numCache>
                <c:formatCode>General</c:formatCode>
                <c:ptCount val="12"/>
                <c:pt idx="0">
                  <c:v>0.5</c:v>
                </c:pt>
                <c:pt idx="1">
                  <c:v>4.5</c:v>
                </c:pt>
                <c:pt idx="2">
                  <c:v>8.5</c:v>
                </c:pt>
                <c:pt idx="3">
                  <c:v>12.5</c:v>
                </c:pt>
                <c:pt idx="4">
                  <c:v>16.5</c:v>
                </c:pt>
                <c:pt idx="5">
                  <c:v>24.5</c:v>
                </c:pt>
                <c:pt idx="6">
                  <c:v>36.5</c:v>
                </c:pt>
                <c:pt idx="7">
                  <c:v>48.5</c:v>
                </c:pt>
                <c:pt idx="8">
                  <c:v>60.5</c:v>
                </c:pt>
                <c:pt idx="9">
                  <c:v>72.5</c:v>
                </c:pt>
                <c:pt idx="10">
                  <c:v>84.5</c:v>
                </c:pt>
                <c:pt idx="11">
                  <c:v>96.0</c:v>
                </c:pt>
              </c:numCache>
            </c:numRef>
          </c:xVal>
          <c:yVal>
            <c:numRef>
              <c:f>Sheet1!$C$2:$C$13</c:f>
              <c:numCache>
                <c:formatCode>0.0</c:formatCode>
                <c:ptCount val="12"/>
                <c:pt idx="0" formatCode="General">
                  <c:v>0.0</c:v>
                </c:pt>
                <c:pt idx="1">
                  <c:v>70.2</c:v>
                </c:pt>
                <c:pt idx="2">
                  <c:v>84.4</c:v>
                </c:pt>
                <c:pt idx="3">
                  <c:v>89.0</c:v>
                </c:pt>
                <c:pt idx="4">
                  <c:v>90.0</c:v>
                </c:pt>
                <c:pt idx="5">
                  <c:v>93.4</c:v>
                </c:pt>
                <c:pt idx="6">
                  <c:v>91.0</c:v>
                </c:pt>
                <c:pt idx="7">
                  <c:v>93.3</c:v>
                </c:pt>
                <c:pt idx="8">
                  <c:v>91.0</c:v>
                </c:pt>
                <c:pt idx="9">
                  <c:v>89.4</c:v>
                </c:pt>
                <c:pt idx="10">
                  <c:v>88.0</c:v>
                </c:pt>
                <c:pt idx="11">
                  <c:v>89.5</c:v>
                </c:pt>
              </c:numCache>
            </c:numRef>
          </c:yVal>
          <c:extLst xmlns:c16r2="http://schemas.microsoft.com/office/drawing/2015/06/chart">
            <c:ext xmlns:c16="http://schemas.microsoft.com/office/drawing/2014/chart" uri="{C3380CC4-5D6E-409C-BE32-E72D297353CC}">
              <c16:uniqueId val="{0000000C-C539-497E-BA5E-DB5F959F6067}"/>
            </c:ext>
          </c:extLst>
        </c:ser>
        <c:ser>
          <c:idx val="0"/>
          <c:order val="1"/>
          <c:tx>
            <c:strRef>
              <c:f>Sheet1!$B$1</c:f>
              <c:strCache>
                <c:ptCount val="1"/>
                <c:pt idx="0">
                  <c:v>DTG + 3TC (N=716)</c:v>
                </c:pt>
              </c:strCache>
            </c:strRef>
          </c:tx>
          <c:spPr>
            <a:ln>
              <a:solidFill>
                <a:srgbClr val="002F5F"/>
              </a:solidFill>
            </a:ln>
          </c:spPr>
          <c:marker>
            <c:symbol val="diamond"/>
            <c:size val="4"/>
            <c:spPr>
              <a:solidFill>
                <a:srgbClr val="002F5F"/>
              </a:solidFill>
              <a:ln>
                <a:solidFill>
                  <a:srgbClr val="002F5F"/>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C539-497E-BA5E-DB5F959F6067}"/>
                </c:ext>
              </c:extLst>
            </c:dLbl>
            <c:dLbl>
              <c:idx val="1"/>
              <c:layout>
                <c:manualLayout>
                  <c:x val="-0.0335323607329458"/>
                  <c:y val="-0.049363000707325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539-497E-BA5E-DB5F959F6067}"/>
                </c:ext>
              </c:extLst>
            </c:dLbl>
            <c:dLbl>
              <c:idx val="2"/>
              <c:layout>
                <c:manualLayout>
                  <c:x val="-0.0287638855749092"/>
                  <c:y val="-0.039191181565974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C539-497E-BA5E-DB5F959F606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C539-497E-BA5E-DB5F959F606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C539-497E-BA5E-DB5F959F6067}"/>
                </c:ext>
              </c:extLst>
            </c:dLbl>
            <c:dLbl>
              <c:idx val="5"/>
              <c:layout>
                <c:manualLayout>
                  <c:x val="-0.024338662212678"/>
                  <c:y val="0.039029886233025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C539-497E-BA5E-DB5F959F606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539-497E-BA5E-DB5F959F6067}"/>
                </c:ext>
              </c:extLst>
            </c:dLbl>
            <c:dLbl>
              <c:idx val="7"/>
              <c:layout>
                <c:manualLayout>
                  <c:x val="-0.0202020202020202"/>
                  <c:y val="0.036405909860999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C539-497E-BA5E-DB5F959F606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539-497E-BA5E-DB5F959F6067}"/>
                </c:ext>
              </c:extLst>
            </c:dLbl>
            <c:dLbl>
              <c:idx val="9"/>
              <c:layout>
                <c:manualLayout>
                  <c:x val="-0.021885521885522"/>
                  <c:y val="0.03641690183924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C539-497E-BA5E-DB5F959F606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539-497E-BA5E-DB5F959F6067}"/>
                </c:ext>
              </c:extLst>
            </c:dLbl>
            <c:dLbl>
              <c:idx val="11"/>
              <c:layout>
                <c:manualLayout>
                  <c:x val="-0.0202020202020203"/>
                  <c:y val="0.042486385479118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C539-497E-BA5E-DB5F959F6067}"/>
                </c:ext>
              </c:extLst>
            </c:dLbl>
            <c:numFmt formatCode="#,##0.0" sourceLinked="0"/>
            <c:spPr>
              <a:noFill/>
              <a:ln>
                <a:noFill/>
              </a:ln>
              <a:effectLst/>
            </c:spPr>
            <c:txPr>
              <a:bodyPr/>
              <a:lstStyle/>
              <a:p>
                <a:pPr>
                  <a:defRPr lang="en-US" b="1">
                    <a:solidFill>
                      <a:srgbClr val="002F5F"/>
                    </a:solidFill>
                  </a:defRPr>
                </a:pPr>
                <a:endParaRPr lang="de-DE"/>
              </a:p>
            </c:txPr>
            <c:showVal val="1"/>
            <c:extLst xmlns:c16r2="http://schemas.microsoft.com/office/drawing/2015/06/chart">
              <c:ext xmlns:c15="http://schemas.microsoft.com/office/drawing/2012/chart" uri="{CE6537A1-D6FC-4f65-9D91-7224C49458BB}">
                <c15:showLeaderLines val="1"/>
                <c15:leaderLines>
                  <c:spPr>
                    <a:ln>
                      <a:noFill/>
                    </a:ln>
                  </c:spPr>
                </c15:leaderLines>
              </c:ext>
            </c:extLst>
          </c:dLbls>
          <c:errBars>
            <c:errDir val="y"/>
            <c:errBarType val="both"/>
            <c:errValType val="cust"/>
            <c:plus>
              <c:numRef>
                <c:f>Sheet1!$S$2:$S$13</c:f>
                <c:numCache>
                  <c:formatCode>General</c:formatCode>
                  <c:ptCount val="12"/>
                  <c:pt idx="0">
                    <c:v>0.0</c:v>
                  </c:pt>
                  <c:pt idx="1">
                    <c:v>3.349347717000001</c:v>
                  </c:pt>
                  <c:pt idx="2">
                    <c:v>2.657394648999998</c:v>
                  </c:pt>
                  <c:pt idx="3">
                    <c:v>2.304539027000004</c:v>
                  </c:pt>
                  <c:pt idx="4">
                    <c:v>2.240100501000001</c:v>
                  </c:pt>
                  <c:pt idx="5">
                    <c:v>1.811572368</c:v>
                  </c:pt>
                  <c:pt idx="6">
                    <c:v>2.042143210000006</c:v>
                  </c:pt>
                  <c:pt idx="7">
                    <c:v>1.829376244000002</c:v>
                  </c:pt>
                  <c:pt idx="8">
                    <c:v>2.144599311999997</c:v>
                  </c:pt>
                  <c:pt idx="9">
                    <c:v>2.253228150000013</c:v>
                  </c:pt>
                  <c:pt idx="10">
                    <c:v>2.401795442000008</c:v>
                  </c:pt>
                  <c:pt idx="11">
                    <c:v>2.240100501000001</c:v>
                  </c:pt>
                </c:numCache>
              </c:numRef>
            </c:plus>
            <c:minus>
              <c:numRef>
                <c:f>Sheet1!$T$2:$T$13</c:f>
                <c:numCache>
                  <c:formatCode>General</c:formatCode>
                  <c:ptCount val="12"/>
                  <c:pt idx="0">
                    <c:v>0.0</c:v>
                  </c:pt>
                  <c:pt idx="1">
                    <c:v>3.349347717000001</c:v>
                  </c:pt>
                  <c:pt idx="2">
                    <c:v>2.657394648999998</c:v>
                  </c:pt>
                  <c:pt idx="3">
                    <c:v>2.30453902699999</c:v>
                  </c:pt>
                  <c:pt idx="4">
                    <c:v>2.240100501000001</c:v>
                  </c:pt>
                  <c:pt idx="5">
                    <c:v>1.811572369000004</c:v>
                  </c:pt>
                  <c:pt idx="6">
                    <c:v>2.042143210000006</c:v>
                  </c:pt>
                  <c:pt idx="7">
                    <c:v>1.829376242999998</c:v>
                  </c:pt>
                  <c:pt idx="8">
                    <c:v>2.144599311000008</c:v>
                  </c:pt>
                  <c:pt idx="9">
                    <c:v>2.253228150999988</c:v>
                  </c:pt>
                  <c:pt idx="10">
                    <c:v>2.401795441999994</c:v>
                  </c:pt>
                  <c:pt idx="11">
                    <c:v>2.240100501000001</c:v>
                  </c:pt>
                </c:numCache>
              </c:numRef>
            </c:minus>
            <c:spPr>
              <a:ln w="12700">
                <a:solidFill>
                  <a:srgbClr val="002F5F"/>
                </a:solidFill>
              </a:ln>
            </c:spPr>
          </c:errBars>
          <c:errBars>
            <c:errDir val="x"/>
            <c:errBarType val="both"/>
            <c:errValType val="fixedVal"/>
            <c:noEndCap val="1"/>
            <c:val val="0.0"/>
          </c:errBars>
          <c:xVal>
            <c:numRef>
              <c:f>Sheet1!$A$2:$A$13</c:f>
              <c:numCache>
                <c:formatCode>General</c:formatCode>
                <c:ptCount val="12"/>
                <c:pt idx="0">
                  <c:v>0.1</c:v>
                </c:pt>
                <c:pt idx="1">
                  <c:v>3.5</c:v>
                </c:pt>
                <c:pt idx="2">
                  <c:v>7.5</c:v>
                </c:pt>
                <c:pt idx="3">
                  <c:v>11.5</c:v>
                </c:pt>
                <c:pt idx="4">
                  <c:v>15.5</c:v>
                </c:pt>
                <c:pt idx="5">
                  <c:v>23.5</c:v>
                </c:pt>
                <c:pt idx="6">
                  <c:v>35.5</c:v>
                </c:pt>
                <c:pt idx="7">
                  <c:v>47.5</c:v>
                </c:pt>
                <c:pt idx="8">
                  <c:v>59.5</c:v>
                </c:pt>
                <c:pt idx="9">
                  <c:v>71.5</c:v>
                </c:pt>
                <c:pt idx="10">
                  <c:v>83.5</c:v>
                </c:pt>
                <c:pt idx="11">
                  <c:v>95.0</c:v>
                </c:pt>
              </c:numCache>
            </c:numRef>
          </c:xVal>
          <c:yVal>
            <c:numRef>
              <c:f>Sheet1!$B$2:$B$13</c:f>
              <c:numCache>
                <c:formatCode>0.0</c:formatCode>
                <c:ptCount val="12"/>
                <c:pt idx="0" formatCode="General">
                  <c:v>0.001</c:v>
                </c:pt>
                <c:pt idx="1">
                  <c:v>72.0</c:v>
                </c:pt>
                <c:pt idx="2">
                  <c:v>87.0</c:v>
                </c:pt>
                <c:pt idx="3">
                  <c:v>89.0</c:v>
                </c:pt>
                <c:pt idx="4">
                  <c:v>88.0</c:v>
                </c:pt>
                <c:pt idx="5">
                  <c:v>93.2</c:v>
                </c:pt>
                <c:pt idx="6">
                  <c:v>90.0</c:v>
                </c:pt>
                <c:pt idx="7">
                  <c:v>91.5</c:v>
                </c:pt>
                <c:pt idx="8">
                  <c:v>89.0</c:v>
                </c:pt>
                <c:pt idx="9">
                  <c:v>87.2</c:v>
                </c:pt>
                <c:pt idx="10">
                  <c:v>86.0</c:v>
                </c:pt>
                <c:pt idx="11">
                  <c:v>86.0</c:v>
                </c:pt>
              </c:numCache>
            </c:numRef>
          </c:yVal>
          <c:extLst xmlns:c16r2="http://schemas.microsoft.com/office/drawing/2015/06/chart">
            <c:ext xmlns:c16="http://schemas.microsoft.com/office/drawing/2014/chart" uri="{C3380CC4-5D6E-409C-BE32-E72D297353CC}">
              <c16:uniqueId val="{00000019-C539-497E-BA5E-DB5F959F6067}"/>
            </c:ext>
          </c:extLst>
        </c:ser>
        <c:dLbls/>
        <c:axId val="229609096"/>
        <c:axId val="229602024"/>
      </c:scatterChart>
      <c:valAx>
        <c:axId val="229609096"/>
        <c:scaling>
          <c:orientation val="minMax"/>
          <c:max val="100.0"/>
          <c:min val="0.0"/>
        </c:scaling>
        <c:delete val="1"/>
        <c:axPos val="b"/>
        <c:title>
          <c:tx>
            <c:rich>
              <a:bodyPr/>
              <a:lstStyle/>
              <a:p>
                <a:pPr>
                  <a:defRPr lang="en-US" b="0">
                    <a:solidFill>
                      <a:schemeClr val="tx2"/>
                    </a:solidFill>
                  </a:defRPr>
                </a:pPr>
                <a:r>
                  <a:rPr lang="en-US" b="0" dirty="0">
                    <a:solidFill>
                      <a:schemeClr val="tx2"/>
                    </a:solidFill>
                  </a:rPr>
                  <a:t>Study visit</a:t>
                </a:r>
              </a:p>
            </c:rich>
          </c:tx>
          <c:layout>
            <c:manualLayout>
              <c:xMode val="edge"/>
              <c:yMode val="edge"/>
              <c:x val="0.496885532415925"/>
              <c:y val="0.653688138098003"/>
            </c:manualLayout>
          </c:layout>
        </c:title>
        <c:numFmt formatCode="General" sourceLinked="1"/>
        <c:majorTickMark val="none"/>
        <c:tickLblPos val="nextTo"/>
        <c:crossAx val="229602024"/>
        <c:crossesAt val="-20.0"/>
        <c:crossBetween val="midCat"/>
        <c:majorUnit val="4.0"/>
      </c:valAx>
      <c:valAx>
        <c:axId val="229602024"/>
        <c:scaling>
          <c:orientation val="minMax"/>
          <c:max val="100.0"/>
          <c:min val="0.0"/>
        </c:scaling>
        <c:axPos val="l"/>
        <c:title>
          <c:tx>
            <c:rich>
              <a:bodyPr/>
              <a:lstStyle/>
              <a:p>
                <a:pPr>
                  <a:defRPr lang="en-US" b="0">
                    <a:solidFill>
                      <a:schemeClr val="tx2"/>
                    </a:solidFill>
                  </a:defRPr>
                </a:pPr>
                <a:r>
                  <a:rPr lang="en-US" b="0" dirty="0">
                    <a:solidFill>
                      <a:schemeClr val="tx2"/>
                    </a:solidFill>
                  </a:rPr>
                  <a:t>HIV-1 RNA &lt;50 c/mL, % (95% CI)</a:t>
                </a:r>
              </a:p>
            </c:rich>
          </c:tx>
          <c:layout>
            <c:manualLayout>
              <c:xMode val="edge"/>
              <c:yMode val="edge"/>
              <c:x val="0.0693981345205681"/>
              <c:y val="0.115811736193295"/>
            </c:manualLayout>
          </c:layout>
        </c:title>
        <c:numFmt formatCode="General" sourceLinked="1"/>
        <c:tickLblPos val="nextTo"/>
        <c:spPr>
          <a:ln w="19050">
            <a:solidFill>
              <a:schemeClr val="tx2"/>
            </a:solidFill>
          </a:ln>
        </c:spPr>
        <c:txPr>
          <a:bodyPr/>
          <a:lstStyle/>
          <a:p>
            <a:pPr>
              <a:defRPr lang="en-US">
                <a:solidFill>
                  <a:schemeClr val="tx2"/>
                </a:solidFill>
              </a:defRPr>
            </a:pPr>
            <a:endParaRPr lang="de-DE"/>
          </a:p>
        </c:txPr>
        <c:crossAx val="229609096"/>
        <c:crossesAt val="-4.0"/>
        <c:crossBetween val="midCat"/>
        <c:majorUnit val="20.0"/>
      </c:valAx>
    </c:plotArea>
    <c:plotVisOnly val="1"/>
    <c:dispBlanksAs val="gap"/>
  </c:chart>
  <c:txPr>
    <a:bodyPr/>
    <a:lstStyle/>
    <a:p>
      <a:pPr>
        <a:defRPr sz="1400">
          <a:latin typeface="Arial" panose="020B0604020202020204" pitchFamily="34" charset="0"/>
          <a:cs typeface="Arial" panose="020B0604020202020204" pitchFamily="34" charset="0"/>
        </a:defRPr>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DE"/>
  <c:style val="2"/>
  <c:chart>
    <c:plotArea>
      <c:layout>
        <c:manualLayout>
          <c:layoutTarget val="inner"/>
          <c:xMode val="edge"/>
          <c:yMode val="edge"/>
          <c:x val="0.147268087701159"/>
          <c:y val="0.095998131605911"/>
          <c:w val="0.819547556555431"/>
          <c:h val="0.498886128852412"/>
        </c:manualLayout>
      </c:layout>
      <c:scatterChart>
        <c:scatterStyle val="lineMarker"/>
        <c:ser>
          <c:idx val="1"/>
          <c:order val="0"/>
          <c:tx>
            <c:strRef>
              <c:f>Sheet1!$C$1</c:f>
              <c:strCache>
                <c:ptCount val="1"/>
                <c:pt idx="0">
                  <c:v>DTG + TDF/FTC (N=717)</c:v>
                </c:pt>
              </c:strCache>
            </c:strRef>
          </c:tx>
          <c:spPr>
            <a:ln>
              <a:solidFill>
                <a:srgbClr val="FF6600"/>
              </a:solidFill>
            </a:ln>
          </c:spPr>
          <c:marker>
            <c:symbol val="square"/>
            <c:size val="4"/>
            <c:spPr>
              <a:solidFill>
                <a:srgbClr val="FF6600"/>
              </a:solidFill>
              <a:ln>
                <a:solidFill>
                  <a:srgbClr val="FF6600"/>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39-497E-BA5E-DB5F959F6067}"/>
                </c:ext>
              </c:extLst>
            </c:dLbl>
            <c:dLbl>
              <c:idx val="1"/>
              <c:layout>
                <c:manualLayout>
                  <c:x val="-0.00505050505050505"/>
                  <c:y val="0.018208450919622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539-497E-BA5E-DB5F959F6067}"/>
                </c:ext>
              </c:extLst>
            </c:dLbl>
            <c:dLbl>
              <c:idx val="2"/>
              <c:layout>
                <c:manualLayout>
                  <c:x val="-0.0167387788647631"/>
                  <c:y val="0.042807542408724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539-497E-BA5E-DB5F959F606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539-497E-BA5E-DB5F959F606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539-497E-BA5E-DB5F959F6067}"/>
                </c:ext>
              </c:extLst>
            </c:dLbl>
            <c:dLbl>
              <c:idx val="5"/>
              <c:layout>
                <c:manualLayout>
                  <c:x val="-0.0296296296296296"/>
                  <c:y val="-0.033707857113841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539-497E-BA5E-DB5F959F606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539-497E-BA5E-DB5F959F6067}"/>
                </c:ext>
              </c:extLst>
            </c:dLbl>
            <c:dLbl>
              <c:idx val="7"/>
              <c:layout>
                <c:manualLayout>
                  <c:x val="-0.0336701662292214"/>
                  <c:y val="-0.0354922614083592"/>
                </c:manualLayout>
              </c:layout>
              <c:showVal val="1"/>
              <c:extLst xmlns:c16r2="http://schemas.microsoft.com/office/drawing/2015/06/chart">
                <c:ext xmlns:c15="http://schemas.microsoft.com/office/drawing/2012/chart" uri="{CE6537A1-D6FC-4f65-9D91-7224C49458BB}">
                  <c15:layout>
                    <c:manualLayout>
                      <c:w val="5.3535353535353533E-2"/>
                      <c:h val="5.8425709759203984E-2"/>
                    </c:manualLayout>
                  </c15:layout>
                </c:ext>
                <c:ext xmlns:c16="http://schemas.microsoft.com/office/drawing/2014/chart" uri="{C3380CC4-5D6E-409C-BE32-E72D297353CC}">
                  <c16:uniqueId val="{00000007-C539-497E-BA5E-DB5F959F606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539-497E-BA5E-DB5F959F6067}"/>
                </c:ext>
              </c:extLst>
            </c:dLbl>
            <c:dLbl>
              <c:idx val="9"/>
              <c:layout>
                <c:manualLayout>
                  <c:x val="-0.031986531986532"/>
                  <c:y val="-0.03641690183924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539-497E-BA5E-DB5F959F606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539-497E-BA5E-DB5F959F6067}"/>
                </c:ext>
              </c:extLst>
            </c:dLbl>
            <c:dLbl>
              <c:idx val="11"/>
              <c:layout>
                <c:manualLayout>
                  <c:x val="-0.0151515151515153"/>
                  <c:y val="-0.033382160019307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539-497E-BA5E-DB5F959F6067}"/>
                </c:ext>
              </c:extLst>
            </c:dLbl>
            <c:numFmt formatCode="#,##0.0" sourceLinked="0"/>
            <c:spPr>
              <a:noFill/>
              <a:ln>
                <a:noFill/>
              </a:ln>
              <a:effectLst/>
            </c:spPr>
            <c:txPr>
              <a:bodyPr/>
              <a:lstStyle/>
              <a:p>
                <a:pPr>
                  <a:defRPr lang="en-US" b="1">
                    <a:solidFill>
                      <a:srgbClr val="FF6600"/>
                    </a:solidFill>
                  </a:defRPr>
                </a:pPr>
                <a:endParaRPr lang="de-DE"/>
              </a:p>
            </c:txPr>
            <c:showVal val="1"/>
            <c:extLst xmlns:c16r2="http://schemas.microsoft.com/office/drawing/2015/06/chart">
              <c:ext xmlns:c15="http://schemas.microsoft.com/office/drawing/2012/chart" uri="{CE6537A1-D6FC-4f65-9D91-7224C49458BB}">
                <c15:showLeaderLines val="1"/>
                <c15:leaderLines>
                  <c:spPr>
                    <a:ln>
                      <a:noFill/>
                    </a:ln>
                  </c:spPr>
                </c15:leaderLines>
              </c:ext>
            </c:extLst>
          </c:dLbls>
          <c:errBars>
            <c:errDir val="y"/>
            <c:errBarType val="both"/>
            <c:errValType val="cust"/>
            <c:plus>
              <c:numRef>
                <c:f>Sheet1!$P$2:$P$13</c:f>
                <c:numCache>
                  <c:formatCode>General</c:formatCode>
                  <c:ptCount val="12"/>
                  <c:pt idx="0">
                    <c:v>0.0</c:v>
                  </c:pt>
                  <c:pt idx="1">
                    <c:v>3.286384747</c:v>
                  </c:pt>
                  <c:pt idx="2">
                    <c:v>2.462430916000002</c:v>
                  </c:pt>
                  <c:pt idx="3">
                    <c:v>2.332545438999999</c:v>
                  </c:pt>
                  <c:pt idx="4">
                    <c:v>2.344873717000013</c:v>
                  </c:pt>
                  <c:pt idx="5">
                    <c:v>1.849436882999995</c:v>
                  </c:pt>
                  <c:pt idx="6">
                    <c:v>2.161500016999995</c:v>
                  </c:pt>
                  <c:pt idx="7">
                    <c:v>2.044862568</c:v>
                  </c:pt>
                  <c:pt idx="8">
                    <c:v>2.282108024999999</c:v>
                  </c:pt>
                  <c:pt idx="9">
                    <c:v>2.451121086000001</c:v>
                  </c:pt>
                  <c:pt idx="10">
                    <c:v>2.506742643999999</c:v>
                  </c:pt>
                  <c:pt idx="11">
                    <c:v>2.539036322000001</c:v>
                  </c:pt>
                </c:numCache>
              </c:numRef>
            </c:plus>
            <c:minus>
              <c:numRef>
                <c:f>Sheet1!$Q$2:$Q$13</c:f>
                <c:numCache>
                  <c:formatCode>General</c:formatCode>
                  <c:ptCount val="12"/>
                  <c:pt idx="0">
                    <c:v>0.0</c:v>
                  </c:pt>
                  <c:pt idx="1">
                    <c:v>3.286384747</c:v>
                  </c:pt>
                  <c:pt idx="2">
                    <c:v>2.462430917000006</c:v>
                  </c:pt>
                  <c:pt idx="3">
                    <c:v>2.332545437999996</c:v>
                  </c:pt>
                  <c:pt idx="4">
                    <c:v>2.344873717</c:v>
                  </c:pt>
                  <c:pt idx="5">
                    <c:v>1.84943688300001</c:v>
                  </c:pt>
                  <c:pt idx="6">
                    <c:v>2.161500016999995</c:v>
                  </c:pt>
                  <c:pt idx="7">
                    <c:v>2.044862568</c:v>
                  </c:pt>
                  <c:pt idx="8">
                    <c:v>2.282108026000003</c:v>
                  </c:pt>
                  <c:pt idx="9">
                    <c:v>2.451121086000001</c:v>
                  </c:pt>
                  <c:pt idx="10">
                    <c:v>2.506742645000003</c:v>
                  </c:pt>
                  <c:pt idx="11">
                    <c:v>2.539036322000001</c:v>
                  </c:pt>
                </c:numCache>
              </c:numRef>
            </c:minus>
            <c:spPr>
              <a:ln w="12700">
                <a:solidFill>
                  <a:srgbClr val="FF6600"/>
                </a:solidFill>
              </a:ln>
            </c:spPr>
          </c:errBars>
          <c:xVal>
            <c:numRef>
              <c:f>Sheet1!$D$2:$D$13</c:f>
              <c:numCache>
                <c:formatCode>General</c:formatCode>
                <c:ptCount val="12"/>
                <c:pt idx="0">
                  <c:v>0.5</c:v>
                </c:pt>
                <c:pt idx="1">
                  <c:v>4.5</c:v>
                </c:pt>
                <c:pt idx="2">
                  <c:v>8.5</c:v>
                </c:pt>
                <c:pt idx="3">
                  <c:v>12.5</c:v>
                </c:pt>
                <c:pt idx="4">
                  <c:v>16.5</c:v>
                </c:pt>
                <c:pt idx="5">
                  <c:v>24.5</c:v>
                </c:pt>
                <c:pt idx="6">
                  <c:v>36.5</c:v>
                </c:pt>
                <c:pt idx="7">
                  <c:v>48.5</c:v>
                </c:pt>
                <c:pt idx="8">
                  <c:v>60.5</c:v>
                </c:pt>
                <c:pt idx="9">
                  <c:v>72.5</c:v>
                </c:pt>
                <c:pt idx="10">
                  <c:v>84.5</c:v>
                </c:pt>
                <c:pt idx="11">
                  <c:v>96.0</c:v>
                </c:pt>
              </c:numCache>
            </c:numRef>
          </c:xVal>
          <c:yVal>
            <c:numRef>
              <c:f>Sheet1!$C$2:$C$13</c:f>
              <c:numCache>
                <c:formatCode>0.0</c:formatCode>
                <c:ptCount val="12"/>
                <c:pt idx="0" formatCode="General">
                  <c:v>0.0</c:v>
                </c:pt>
                <c:pt idx="1">
                  <c:v>70.2</c:v>
                </c:pt>
                <c:pt idx="2">
                  <c:v>84.4</c:v>
                </c:pt>
                <c:pt idx="3">
                  <c:v>89.0</c:v>
                </c:pt>
                <c:pt idx="4">
                  <c:v>90.0</c:v>
                </c:pt>
                <c:pt idx="5">
                  <c:v>93.4</c:v>
                </c:pt>
                <c:pt idx="6">
                  <c:v>91.0</c:v>
                </c:pt>
                <c:pt idx="7">
                  <c:v>93.3</c:v>
                </c:pt>
                <c:pt idx="8">
                  <c:v>91.0</c:v>
                </c:pt>
                <c:pt idx="9">
                  <c:v>89.4</c:v>
                </c:pt>
                <c:pt idx="10">
                  <c:v>88.0</c:v>
                </c:pt>
                <c:pt idx="11">
                  <c:v>89.5</c:v>
                </c:pt>
              </c:numCache>
            </c:numRef>
          </c:yVal>
          <c:extLst xmlns:c16r2="http://schemas.microsoft.com/office/drawing/2015/06/chart">
            <c:ext xmlns:c16="http://schemas.microsoft.com/office/drawing/2014/chart" uri="{C3380CC4-5D6E-409C-BE32-E72D297353CC}">
              <c16:uniqueId val="{0000000C-C539-497E-BA5E-DB5F959F6067}"/>
            </c:ext>
          </c:extLst>
        </c:ser>
        <c:ser>
          <c:idx val="0"/>
          <c:order val="1"/>
          <c:tx>
            <c:strRef>
              <c:f>Sheet1!$B$1</c:f>
              <c:strCache>
                <c:ptCount val="1"/>
                <c:pt idx="0">
                  <c:v>DTG + 3TC (N=716)</c:v>
                </c:pt>
              </c:strCache>
            </c:strRef>
          </c:tx>
          <c:spPr>
            <a:ln>
              <a:solidFill>
                <a:srgbClr val="002F5F"/>
              </a:solidFill>
            </a:ln>
          </c:spPr>
          <c:marker>
            <c:symbol val="diamond"/>
            <c:size val="4"/>
            <c:spPr>
              <a:solidFill>
                <a:srgbClr val="002F5F"/>
              </a:solidFill>
              <a:ln>
                <a:solidFill>
                  <a:srgbClr val="002F5F"/>
                </a:solidFill>
              </a:ln>
            </c:spPr>
          </c:marke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C539-497E-BA5E-DB5F959F6067}"/>
                </c:ext>
              </c:extLst>
            </c:dLbl>
            <c:dLbl>
              <c:idx val="1"/>
              <c:layout>
                <c:manualLayout>
                  <c:x val="-0.0335323607329458"/>
                  <c:y val="-0.049363000707325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539-497E-BA5E-DB5F959F6067}"/>
                </c:ext>
              </c:extLst>
            </c:dLbl>
            <c:dLbl>
              <c:idx val="2"/>
              <c:layout>
                <c:manualLayout>
                  <c:x val="-0.0287638855749092"/>
                  <c:y val="-0.0391911815659746"/>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C539-497E-BA5E-DB5F959F606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C539-497E-BA5E-DB5F959F606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C539-497E-BA5E-DB5F959F6067}"/>
                </c:ext>
              </c:extLst>
            </c:dLbl>
            <c:dLbl>
              <c:idx val="5"/>
              <c:layout>
                <c:manualLayout>
                  <c:x val="-0.024338662212678"/>
                  <c:y val="0.0390298862330251"/>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C539-497E-BA5E-DB5F959F606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539-497E-BA5E-DB5F959F6067}"/>
                </c:ext>
              </c:extLst>
            </c:dLbl>
            <c:dLbl>
              <c:idx val="7"/>
              <c:layout>
                <c:manualLayout>
                  <c:x val="-0.0202020202020202"/>
                  <c:y val="0.036405909860999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C539-497E-BA5E-DB5F959F6067}"/>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539-497E-BA5E-DB5F959F6067}"/>
                </c:ext>
              </c:extLst>
            </c:dLbl>
            <c:dLbl>
              <c:idx val="9"/>
              <c:layout>
                <c:manualLayout>
                  <c:x val="-0.021885521885522"/>
                  <c:y val="0.036416901839244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C539-497E-BA5E-DB5F959F6067}"/>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539-497E-BA5E-DB5F959F6067}"/>
                </c:ext>
              </c:extLst>
            </c:dLbl>
            <c:dLbl>
              <c:idx val="11"/>
              <c:layout>
                <c:manualLayout>
                  <c:x val="-0.0202020202020203"/>
                  <c:y val="0.0424863854791188"/>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C539-497E-BA5E-DB5F959F6067}"/>
                </c:ext>
              </c:extLst>
            </c:dLbl>
            <c:numFmt formatCode="#,##0.0" sourceLinked="0"/>
            <c:spPr>
              <a:noFill/>
              <a:ln>
                <a:noFill/>
              </a:ln>
              <a:effectLst/>
            </c:spPr>
            <c:txPr>
              <a:bodyPr/>
              <a:lstStyle/>
              <a:p>
                <a:pPr>
                  <a:defRPr lang="en-US" b="1">
                    <a:solidFill>
                      <a:srgbClr val="002F5F"/>
                    </a:solidFill>
                  </a:defRPr>
                </a:pPr>
                <a:endParaRPr lang="de-DE"/>
              </a:p>
            </c:txPr>
            <c:showVal val="1"/>
            <c:extLst xmlns:c16r2="http://schemas.microsoft.com/office/drawing/2015/06/chart">
              <c:ext xmlns:c15="http://schemas.microsoft.com/office/drawing/2012/chart" uri="{CE6537A1-D6FC-4f65-9D91-7224C49458BB}">
                <c15:showLeaderLines val="1"/>
                <c15:leaderLines>
                  <c:spPr>
                    <a:ln>
                      <a:noFill/>
                    </a:ln>
                  </c:spPr>
                </c15:leaderLines>
              </c:ext>
            </c:extLst>
          </c:dLbls>
          <c:errBars>
            <c:errDir val="y"/>
            <c:errBarType val="both"/>
            <c:errValType val="cust"/>
            <c:plus>
              <c:numRef>
                <c:f>Sheet1!$S$2:$S$13</c:f>
                <c:numCache>
                  <c:formatCode>General</c:formatCode>
                  <c:ptCount val="12"/>
                  <c:pt idx="0">
                    <c:v>0.0</c:v>
                  </c:pt>
                  <c:pt idx="1">
                    <c:v>3.349347717000001</c:v>
                  </c:pt>
                  <c:pt idx="2">
                    <c:v>2.657394648999998</c:v>
                  </c:pt>
                  <c:pt idx="3">
                    <c:v>2.304539027000004</c:v>
                  </c:pt>
                  <c:pt idx="4">
                    <c:v>2.240100501000001</c:v>
                  </c:pt>
                  <c:pt idx="5">
                    <c:v>1.811572368</c:v>
                  </c:pt>
                  <c:pt idx="6">
                    <c:v>2.042143210000006</c:v>
                  </c:pt>
                  <c:pt idx="7">
                    <c:v>1.829376244000002</c:v>
                  </c:pt>
                  <c:pt idx="8">
                    <c:v>2.144599311999997</c:v>
                  </c:pt>
                  <c:pt idx="9">
                    <c:v>2.253228150000013</c:v>
                  </c:pt>
                  <c:pt idx="10">
                    <c:v>2.401795442000008</c:v>
                  </c:pt>
                  <c:pt idx="11">
                    <c:v>2.240100501000001</c:v>
                  </c:pt>
                </c:numCache>
              </c:numRef>
            </c:plus>
            <c:minus>
              <c:numRef>
                <c:f>Sheet1!$T$2:$T$13</c:f>
                <c:numCache>
                  <c:formatCode>General</c:formatCode>
                  <c:ptCount val="12"/>
                  <c:pt idx="0">
                    <c:v>0.0</c:v>
                  </c:pt>
                  <c:pt idx="1">
                    <c:v>3.349347717000001</c:v>
                  </c:pt>
                  <c:pt idx="2">
                    <c:v>2.657394648999998</c:v>
                  </c:pt>
                  <c:pt idx="3">
                    <c:v>2.30453902699999</c:v>
                  </c:pt>
                  <c:pt idx="4">
                    <c:v>2.240100501000001</c:v>
                  </c:pt>
                  <c:pt idx="5">
                    <c:v>1.811572369000004</c:v>
                  </c:pt>
                  <c:pt idx="6">
                    <c:v>2.042143210000006</c:v>
                  </c:pt>
                  <c:pt idx="7">
                    <c:v>1.829376242999998</c:v>
                  </c:pt>
                  <c:pt idx="8">
                    <c:v>2.144599311000008</c:v>
                  </c:pt>
                  <c:pt idx="9">
                    <c:v>2.253228150999988</c:v>
                  </c:pt>
                  <c:pt idx="10">
                    <c:v>2.401795441999994</c:v>
                  </c:pt>
                  <c:pt idx="11">
                    <c:v>2.240100501000001</c:v>
                  </c:pt>
                </c:numCache>
              </c:numRef>
            </c:minus>
            <c:spPr>
              <a:ln w="12700">
                <a:solidFill>
                  <a:srgbClr val="002F5F"/>
                </a:solidFill>
              </a:ln>
            </c:spPr>
          </c:errBars>
          <c:errBars>
            <c:errDir val="x"/>
            <c:errBarType val="both"/>
            <c:errValType val="fixedVal"/>
            <c:noEndCap val="1"/>
            <c:val val="0.0"/>
          </c:errBars>
          <c:xVal>
            <c:numRef>
              <c:f>Sheet1!$A$2:$A$13</c:f>
              <c:numCache>
                <c:formatCode>General</c:formatCode>
                <c:ptCount val="12"/>
                <c:pt idx="0">
                  <c:v>0.1</c:v>
                </c:pt>
                <c:pt idx="1">
                  <c:v>3.5</c:v>
                </c:pt>
                <c:pt idx="2">
                  <c:v>7.5</c:v>
                </c:pt>
                <c:pt idx="3">
                  <c:v>11.5</c:v>
                </c:pt>
                <c:pt idx="4">
                  <c:v>15.5</c:v>
                </c:pt>
                <c:pt idx="5">
                  <c:v>23.5</c:v>
                </c:pt>
                <c:pt idx="6">
                  <c:v>35.5</c:v>
                </c:pt>
                <c:pt idx="7">
                  <c:v>47.5</c:v>
                </c:pt>
                <c:pt idx="8">
                  <c:v>59.5</c:v>
                </c:pt>
                <c:pt idx="9">
                  <c:v>71.5</c:v>
                </c:pt>
                <c:pt idx="10">
                  <c:v>83.5</c:v>
                </c:pt>
                <c:pt idx="11">
                  <c:v>95.0</c:v>
                </c:pt>
              </c:numCache>
            </c:numRef>
          </c:xVal>
          <c:yVal>
            <c:numRef>
              <c:f>Sheet1!$B$2:$B$13</c:f>
              <c:numCache>
                <c:formatCode>0.0</c:formatCode>
                <c:ptCount val="12"/>
                <c:pt idx="0" formatCode="General">
                  <c:v>0.001</c:v>
                </c:pt>
                <c:pt idx="1">
                  <c:v>72.0</c:v>
                </c:pt>
                <c:pt idx="2">
                  <c:v>87.0</c:v>
                </c:pt>
                <c:pt idx="3">
                  <c:v>89.0</c:v>
                </c:pt>
                <c:pt idx="4">
                  <c:v>88.0</c:v>
                </c:pt>
                <c:pt idx="5">
                  <c:v>93.2</c:v>
                </c:pt>
                <c:pt idx="6">
                  <c:v>90.0</c:v>
                </c:pt>
                <c:pt idx="7">
                  <c:v>91.5</c:v>
                </c:pt>
                <c:pt idx="8">
                  <c:v>89.0</c:v>
                </c:pt>
                <c:pt idx="9">
                  <c:v>87.2</c:v>
                </c:pt>
                <c:pt idx="10">
                  <c:v>86.0</c:v>
                </c:pt>
                <c:pt idx="11">
                  <c:v>86.0</c:v>
                </c:pt>
              </c:numCache>
            </c:numRef>
          </c:yVal>
          <c:extLst xmlns:c16r2="http://schemas.microsoft.com/office/drawing/2015/06/chart">
            <c:ext xmlns:c16="http://schemas.microsoft.com/office/drawing/2014/chart" uri="{C3380CC4-5D6E-409C-BE32-E72D297353CC}">
              <c16:uniqueId val="{00000019-C539-497E-BA5E-DB5F959F6067}"/>
            </c:ext>
          </c:extLst>
        </c:ser>
        <c:dLbls/>
        <c:axId val="228921720"/>
        <c:axId val="228928360"/>
      </c:scatterChart>
      <c:valAx>
        <c:axId val="228921720"/>
        <c:scaling>
          <c:orientation val="minMax"/>
          <c:max val="100.0"/>
          <c:min val="0.0"/>
        </c:scaling>
        <c:delete val="1"/>
        <c:axPos val="b"/>
        <c:title>
          <c:tx>
            <c:rich>
              <a:bodyPr/>
              <a:lstStyle/>
              <a:p>
                <a:pPr>
                  <a:defRPr lang="en-US" b="0">
                    <a:solidFill>
                      <a:schemeClr val="tx2"/>
                    </a:solidFill>
                  </a:defRPr>
                </a:pPr>
                <a:r>
                  <a:rPr lang="en-US" b="0" dirty="0">
                    <a:solidFill>
                      <a:schemeClr val="tx2"/>
                    </a:solidFill>
                  </a:rPr>
                  <a:t>Study visit</a:t>
                </a:r>
              </a:p>
            </c:rich>
          </c:tx>
          <c:layout>
            <c:manualLayout>
              <c:xMode val="edge"/>
              <c:yMode val="edge"/>
              <c:x val="0.496885532415925"/>
              <c:y val="0.653688138098003"/>
            </c:manualLayout>
          </c:layout>
        </c:title>
        <c:numFmt formatCode="General" sourceLinked="1"/>
        <c:majorTickMark val="none"/>
        <c:tickLblPos val="nextTo"/>
        <c:crossAx val="228928360"/>
        <c:crossesAt val="-20.0"/>
        <c:crossBetween val="midCat"/>
        <c:majorUnit val="4.0"/>
      </c:valAx>
      <c:valAx>
        <c:axId val="228928360"/>
        <c:scaling>
          <c:orientation val="minMax"/>
          <c:max val="100.0"/>
          <c:min val="0.0"/>
        </c:scaling>
        <c:axPos val="l"/>
        <c:title>
          <c:tx>
            <c:rich>
              <a:bodyPr/>
              <a:lstStyle/>
              <a:p>
                <a:pPr>
                  <a:defRPr lang="en-US" b="0">
                    <a:solidFill>
                      <a:schemeClr val="tx2"/>
                    </a:solidFill>
                  </a:defRPr>
                </a:pPr>
                <a:r>
                  <a:rPr lang="en-US" b="0" dirty="0">
                    <a:solidFill>
                      <a:schemeClr val="tx2"/>
                    </a:solidFill>
                  </a:rPr>
                  <a:t>HIV-1 RNA &lt;50 c/mL, % (95% CI)</a:t>
                </a:r>
              </a:p>
            </c:rich>
          </c:tx>
          <c:layout>
            <c:manualLayout>
              <c:xMode val="edge"/>
              <c:yMode val="edge"/>
              <c:x val="0.0693981345205681"/>
              <c:y val="0.115811736193295"/>
            </c:manualLayout>
          </c:layout>
        </c:title>
        <c:numFmt formatCode="General" sourceLinked="1"/>
        <c:tickLblPos val="nextTo"/>
        <c:spPr>
          <a:ln w="19050">
            <a:solidFill>
              <a:schemeClr val="tx2"/>
            </a:solidFill>
          </a:ln>
        </c:spPr>
        <c:txPr>
          <a:bodyPr/>
          <a:lstStyle/>
          <a:p>
            <a:pPr>
              <a:defRPr lang="en-US">
                <a:solidFill>
                  <a:schemeClr val="tx2"/>
                </a:solidFill>
              </a:defRPr>
            </a:pPr>
            <a:endParaRPr lang="de-DE"/>
          </a:p>
        </c:txPr>
        <c:crossAx val="228921720"/>
        <c:crossesAt val="-4.0"/>
        <c:crossBetween val="midCat"/>
        <c:majorUnit val="20.0"/>
      </c:valAx>
    </c:plotArea>
    <c:plotVisOnly val="1"/>
    <c:dispBlanksAs val="gap"/>
  </c:chart>
  <c:txPr>
    <a:bodyPr/>
    <a:lstStyle/>
    <a:p>
      <a:pPr>
        <a:defRPr sz="1400">
          <a:latin typeface="Arial" panose="020B0604020202020204" pitchFamily="34" charset="0"/>
          <a:cs typeface="Arial" panose="020B0604020202020204" pitchFamily="34" charset="0"/>
        </a:defRPr>
      </a:pPr>
      <a:endParaRPr lang="de-D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de-DE"/>
  <c:style val="2"/>
  <c:clrMapOvr bg1="lt1" tx1="dk1" bg2="lt2" tx2="dk2" accent1="accent1" accent2="accent2" accent3="accent3" accent4="accent4" accent5="accent5" accent6="accent6" hlink="hlink" folHlink="folHlink"/>
  <c:chart>
    <c:plotArea>
      <c:layout>
        <c:manualLayout>
          <c:layoutTarget val="inner"/>
          <c:xMode val="edge"/>
          <c:yMode val="edge"/>
          <c:x val="0.155520744266772"/>
          <c:y val="0.179541137799415"/>
          <c:w val="0.841777989659187"/>
          <c:h val="0.644586169514081"/>
        </c:manualLayout>
      </c:layout>
      <c:barChart>
        <c:barDir val="col"/>
        <c:grouping val="clustered"/>
        <c:ser>
          <c:idx val="0"/>
          <c:order val="0"/>
          <c:tx>
            <c:strRef>
              <c:f>Sheet1!$B$1</c:f>
              <c:strCache>
                <c:ptCount val="1"/>
                <c:pt idx="0">
                  <c:v>DTG + 3TC (N=356)</c:v>
                </c:pt>
              </c:strCache>
            </c:strRef>
          </c:tx>
          <c:spPr>
            <a:pattFill prst="wdUpDiag">
              <a:fgClr>
                <a:srgbClr val="002F5F"/>
              </a:fgClr>
              <a:bgClr>
                <a:srgbClr val="FFFFFF"/>
              </a:bgClr>
            </a:pattFill>
            <a:ln w="6350">
              <a:solidFill>
                <a:srgbClr val="002F5F"/>
              </a:solidFill>
            </a:ln>
          </c:spPr>
          <c:dLbls>
            <c:dLbl>
              <c:idx val="0"/>
              <c:layout>
                <c:manualLayout>
                  <c:x val="0.000873128014244303"/>
                  <c:y val="0.012618195841699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AFA-4B70-8347-859B34297720}"/>
                </c:ext>
              </c:extLst>
            </c:dLbl>
            <c:numFmt formatCode="#,##0" sourceLinked="0"/>
            <c:spPr>
              <a:noFill/>
              <a:ln>
                <a:noFill/>
              </a:ln>
              <a:effectLst/>
            </c:spPr>
            <c:txPr>
              <a:bodyPr wrap="square" lIns="38100" tIns="19050" rIns="38100" bIns="19050" anchor="ctr">
                <a:spAutoFit/>
              </a:bodyPr>
              <a:lstStyle/>
              <a:p>
                <a:pPr>
                  <a:defRPr lang="en-US" sz="1200" b="1">
                    <a:solidFill>
                      <a:srgbClr val="44546A"/>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Sheet1!$B$2:$B$4</c:f>
              <c:numCache>
                <c:formatCode>0.0</c:formatCode>
                <c:ptCount val="3"/>
                <c:pt idx="0">
                  <c:v>91.0</c:v>
                </c:pt>
                <c:pt idx="1">
                  <c:v>2.8</c:v>
                </c:pt>
                <c:pt idx="2">
                  <c:v>5.7</c:v>
                </c:pt>
              </c:numCache>
            </c:numRef>
          </c:val>
          <c:extLst xmlns:c16r2="http://schemas.microsoft.com/office/drawing/2015/06/chart">
            <c:ext xmlns:c16="http://schemas.microsoft.com/office/drawing/2014/chart" uri="{C3380CC4-5D6E-409C-BE32-E72D297353CC}">
              <c16:uniqueId val="{00000001-7AFA-4B70-8347-859B34297720}"/>
            </c:ext>
          </c:extLst>
        </c:ser>
        <c:ser>
          <c:idx val="1"/>
          <c:order val="1"/>
          <c:tx>
            <c:strRef>
              <c:f>Sheet1!$C$1</c:f>
              <c:strCache>
                <c:ptCount val="1"/>
                <c:pt idx="0">
                  <c:v>DTG + TDF/FTC (N=358)</c:v>
                </c:pt>
              </c:strCache>
            </c:strRef>
          </c:tx>
          <c:spPr>
            <a:pattFill prst="wdUpDiag">
              <a:fgClr>
                <a:srgbClr val="FF6600"/>
              </a:fgClr>
              <a:bgClr>
                <a:srgbClr val="FFFFFF"/>
              </a:bgClr>
            </a:pattFill>
            <a:ln w="6350">
              <a:solidFill>
                <a:srgbClr val="FF6600"/>
              </a:solidFill>
            </a:ln>
          </c:spPr>
          <c:dLbls>
            <c:numFmt formatCode="#,##0" sourceLinked="0"/>
            <c:spPr>
              <a:noFill/>
              <a:ln>
                <a:noFill/>
              </a:ln>
              <a:effectLst/>
            </c:spPr>
            <c:txPr>
              <a:bodyPr wrap="square" lIns="38100" tIns="19050" rIns="38100" bIns="19050" anchor="ctr">
                <a:spAutoFit/>
              </a:bodyPr>
              <a:lstStyle/>
              <a:p>
                <a:pPr>
                  <a:defRPr lang="en-US" sz="1200" b="1">
                    <a:solidFill>
                      <a:srgbClr val="44546A"/>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Sheet1!$C$2:$C$4</c:f>
              <c:numCache>
                <c:formatCode>General</c:formatCode>
                <c:ptCount val="3"/>
                <c:pt idx="0">
                  <c:v>93.3</c:v>
                </c:pt>
                <c:pt idx="1">
                  <c:v>1.8</c:v>
                </c:pt>
                <c:pt idx="2">
                  <c:v>4.9</c:v>
                </c:pt>
              </c:numCache>
            </c:numRef>
          </c:val>
          <c:extLst xmlns:c16r2="http://schemas.microsoft.com/office/drawing/2015/06/chart">
            <c:ext xmlns:c16="http://schemas.microsoft.com/office/drawing/2014/chart" uri="{C3380CC4-5D6E-409C-BE32-E72D297353CC}">
              <c16:uniqueId val="{00000003-7AFA-4B70-8347-859B34297720}"/>
            </c:ext>
          </c:extLst>
        </c:ser>
        <c:ser>
          <c:idx val="2"/>
          <c:order val="2"/>
          <c:tx>
            <c:strRef>
              <c:f>Sheet1!$D$1</c:f>
              <c:strCache>
                <c:ptCount val="1"/>
                <c:pt idx="0">
                  <c:v>Column1</c:v>
                </c:pt>
              </c:strCache>
            </c:strRef>
          </c:tx>
          <c:cat>
            <c:strRef>
              <c:f>Sheet1!$A$2:$A$4</c:f>
              <c:strCache>
                <c:ptCount val="3"/>
                <c:pt idx="0">
                  <c:v>HIV-1 RNA &lt;50 c/mL</c:v>
                </c:pt>
                <c:pt idx="1">
                  <c:v>HIV-1 RNA ≥50 c/mL</c:v>
                </c:pt>
                <c:pt idx="2">
                  <c:v>No virologic
data</c:v>
                </c:pt>
              </c:strCache>
            </c:strRef>
          </c:cat>
          <c:val>
            <c:numRef>
              <c:f>Sheet1!$D$2:$D$4</c:f>
              <c:numCache>
                <c:formatCode>General</c:formatCode>
                <c:ptCount val="3"/>
              </c:numCache>
            </c:numRef>
          </c:val>
          <c:extLst xmlns:c16r2="http://schemas.microsoft.com/office/drawing/2015/06/chart">
            <c:ext xmlns:c16="http://schemas.microsoft.com/office/drawing/2014/chart" uri="{C3380CC4-5D6E-409C-BE32-E72D297353CC}">
              <c16:uniqueId val="{00000004-7AFA-4B70-8347-859B34297720}"/>
            </c:ext>
          </c:extLst>
        </c:ser>
        <c:ser>
          <c:idx val="3"/>
          <c:order val="3"/>
          <c:tx>
            <c:strRef>
              <c:f>Sheet1!$E$1</c:f>
              <c:strCache>
                <c:ptCount val="1"/>
                <c:pt idx="0">
                  <c:v>DTG + 3TC (N=360)</c:v>
                </c:pt>
              </c:strCache>
            </c:strRef>
          </c:tx>
          <c:spPr>
            <a:solidFill>
              <a:srgbClr val="002F5F"/>
            </a:solidFill>
            <a:ln w="6350">
              <a:solidFill>
                <a:srgbClr val="002F5F"/>
              </a:solidFill>
            </a:ln>
          </c:spPr>
          <c:dLbls>
            <c:dLbl>
              <c:idx val="0"/>
              <c:layout>
                <c:manualLayout>
                  <c:x val="-0.0108049702863317"/>
                  <c:y val="0.0"/>
                </c:manualLayout>
              </c:layout>
              <c:tx>
                <c:rich>
                  <a:bodyPr/>
                  <a:lstStyle/>
                  <a:p>
                    <a:fld id="{2ADE0EAC-A1B0-491C-9A24-4D2BC227B367}" type="VALUE">
                      <a:rPr lang="en-US">
                        <a:latin typeface="Arial" panose="020B0604020202020204" pitchFamily="34" charset="0"/>
                        <a:cs typeface="Arial" panose="020B0604020202020204" pitchFamily="34" charset="0"/>
                      </a:rPr>
                      <a:pPr/>
                      <a:t>[VALUE]</a:t>
                    </a:fld>
                    <a:endParaRPr lang="en-US"/>
                  </a:p>
                </c:rich>
              </c:tx>
              <c:dLblPos val="outEnd"/>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7AFA-4B70-8347-859B34297720}"/>
                </c:ext>
              </c:extLst>
            </c:dLbl>
            <c:numFmt formatCode="#,##0" sourceLinked="0"/>
            <c:spPr>
              <a:noFill/>
              <a:ln>
                <a:noFill/>
              </a:ln>
              <a:effectLst/>
            </c:spPr>
            <c:txPr>
              <a:bodyPr wrap="square" lIns="38100" tIns="19050" rIns="38100" bIns="19050" anchor="ctr">
                <a:spAutoFit/>
              </a:bodyPr>
              <a:lstStyle/>
              <a:p>
                <a:pPr>
                  <a:defRPr lang="en-US" sz="1200" b="1">
                    <a:solidFill>
                      <a:srgbClr val="44546A"/>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Sheet1!$E$2:$E$4</c:f>
              <c:numCache>
                <c:formatCode>0.0</c:formatCode>
                <c:ptCount val="3"/>
                <c:pt idx="0">
                  <c:v>86.0</c:v>
                </c:pt>
                <c:pt idx="1">
                  <c:v>3.1</c:v>
                </c:pt>
                <c:pt idx="2">
                  <c:v>10.9</c:v>
                </c:pt>
              </c:numCache>
            </c:numRef>
          </c:val>
          <c:extLst xmlns:c16r2="http://schemas.microsoft.com/office/drawing/2015/06/chart">
            <c:ext xmlns:c16="http://schemas.microsoft.com/office/drawing/2014/chart" uri="{C3380CC4-5D6E-409C-BE32-E72D297353CC}">
              <c16:uniqueId val="{00000006-7AFA-4B70-8347-859B34297720}"/>
            </c:ext>
          </c:extLst>
        </c:ser>
        <c:ser>
          <c:idx val="4"/>
          <c:order val="4"/>
          <c:tx>
            <c:strRef>
              <c:f>Sheet1!$F$1</c:f>
              <c:strCache>
                <c:ptCount val="1"/>
                <c:pt idx="0">
                  <c:v>DTG + TDF/FTC (N=359)</c:v>
                </c:pt>
              </c:strCache>
            </c:strRef>
          </c:tx>
          <c:spPr>
            <a:solidFill>
              <a:srgbClr val="FF6600"/>
            </a:solidFill>
            <a:ln w="6350">
              <a:solidFill>
                <a:srgbClr val="FF6600"/>
              </a:solidFill>
            </a:ln>
          </c:spPr>
          <c:dLbls>
            <c:numFmt formatCode="#,##0" sourceLinked="0"/>
            <c:spPr>
              <a:noFill/>
              <a:ln>
                <a:noFill/>
              </a:ln>
              <a:effectLst/>
            </c:spPr>
            <c:txPr>
              <a:bodyPr wrap="square" lIns="38100" tIns="19050" rIns="38100" bIns="19050" anchor="ctr">
                <a:spAutoFit/>
              </a:bodyPr>
              <a:lstStyle/>
              <a:p>
                <a:pPr>
                  <a:defRPr lang="en-US" sz="1200" b="1">
                    <a:solidFill>
                      <a:srgbClr val="44546A"/>
                    </a:solidFill>
                  </a:defRPr>
                </a:pPr>
                <a:endParaRPr lang="de-DE"/>
              </a:p>
            </c:txPr>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Sheet1!$F$2:$F$4</c:f>
              <c:numCache>
                <c:formatCode>0.0</c:formatCode>
                <c:ptCount val="3"/>
                <c:pt idx="0" formatCode="General">
                  <c:v>89.5</c:v>
                </c:pt>
                <c:pt idx="1">
                  <c:v>2.0</c:v>
                </c:pt>
                <c:pt idx="2" formatCode="General">
                  <c:v>8.5</c:v>
                </c:pt>
              </c:numCache>
            </c:numRef>
          </c:val>
          <c:extLst xmlns:c16r2="http://schemas.microsoft.com/office/drawing/2015/06/chart">
            <c:ext xmlns:c16="http://schemas.microsoft.com/office/drawing/2014/chart" uri="{C3380CC4-5D6E-409C-BE32-E72D297353CC}">
              <c16:uniqueId val="{00000007-7AFA-4B70-8347-859B34297720}"/>
            </c:ext>
          </c:extLst>
        </c:ser>
        <c:dLbls/>
        <c:gapWidth val="250"/>
        <c:axId val="389368552"/>
        <c:axId val="389386248"/>
      </c:barChart>
      <c:catAx>
        <c:axId val="389368552"/>
        <c:scaling>
          <c:orientation val="minMax"/>
        </c:scaling>
        <c:axPos val="b"/>
        <c:numFmt formatCode="General" sourceLinked="1"/>
        <c:majorTickMark val="none"/>
        <c:tickLblPos val="nextTo"/>
        <c:spPr>
          <a:ln w="19038">
            <a:solidFill>
              <a:srgbClr val="44546A"/>
            </a:solidFill>
          </a:ln>
        </c:spPr>
        <c:txPr>
          <a:bodyPr/>
          <a:lstStyle/>
          <a:p>
            <a:pPr>
              <a:defRPr lang="en-US" sz="1200">
                <a:solidFill>
                  <a:srgbClr val="44546A"/>
                </a:solidFill>
              </a:defRPr>
            </a:pPr>
            <a:endParaRPr lang="de-DE"/>
          </a:p>
        </c:txPr>
        <c:crossAx val="389386248"/>
        <c:crosses val="autoZero"/>
        <c:auto val="1"/>
        <c:lblAlgn val="ctr"/>
        <c:lblOffset val="100"/>
      </c:catAx>
      <c:valAx>
        <c:axId val="389386248"/>
        <c:scaling>
          <c:orientation val="minMax"/>
          <c:max val="100.0"/>
        </c:scaling>
        <c:axPos val="l"/>
        <c:title>
          <c:tx>
            <c:rich>
              <a:bodyPr/>
              <a:lstStyle/>
              <a:p>
                <a:pPr>
                  <a:defRPr lang="en-US" sz="1200" b="0">
                    <a:solidFill>
                      <a:srgbClr val="44546A"/>
                    </a:solidFill>
                  </a:defRPr>
                </a:pPr>
                <a:r>
                  <a:rPr lang="en-US" sz="1200" b="0" dirty="0">
                    <a:solidFill>
                      <a:srgbClr val="44546A"/>
                    </a:solidFill>
                  </a:rPr>
                  <a:t>Proportion of patients, %</a:t>
                </a:r>
              </a:p>
            </c:rich>
          </c:tx>
          <c:layout>
            <c:manualLayout>
              <c:xMode val="edge"/>
              <c:yMode val="edge"/>
              <c:x val="0.04894757887841"/>
              <c:y val="0.165148331222004"/>
            </c:manualLayout>
          </c:layout>
        </c:title>
        <c:numFmt formatCode="0" sourceLinked="0"/>
        <c:tickLblPos val="nextTo"/>
        <c:spPr>
          <a:ln w="19038">
            <a:solidFill>
              <a:srgbClr val="44546A"/>
            </a:solidFill>
          </a:ln>
        </c:spPr>
        <c:txPr>
          <a:bodyPr/>
          <a:lstStyle/>
          <a:p>
            <a:pPr>
              <a:defRPr lang="en-US" sz="1200">
                <a:solidFill>
                  <a:srgbClr val="44546A"/>
                </a:solidFill>
              </a:defRPr>
            </a:pPr>
            <a:endParaRPr lang="de-DE"/>
          </a:p>
        </c:txPr>
        <c:crossAx val="389368552"/>
        <c:crosses val="autoZero"/>
        <c:crossBetween val="between"/>
        <c:majorUnit val="20.0"/>
      </c:valAx>
      <c:spPr>
        <a:noFill/>
        <a:ln w="25384">
          <a:noFill/>
        </a:ln>
      </c:spPr>
    </c:plotArea>
    <c:plotVisOnly val="1"/>
    <c:dispBlanksAs val="gap"/>
  </c:chart>
  <c:txPr>
    <a:bodyPr/>
    <a:lstStyle/>
    <a:p>
      <a:pPr>
        <a:defRPr sz="1799">
          <a:solidFill>
            <a:schemeClr val="tx2"/>
          </a:solidFill>
          <a:latin typeface="Arial" panose="020B0604020202020204" pitchFamily="34" charset="0"/>
          <a:cs typeface="Arial" panose="020B0604020202020204" pitchFamily="34" charset="0"/>
        </a:defRPr>
      </a:pPr>
      <a:endParaRPr lang="de-DE"/>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de-DE"/>
  <c:style val="2"/>
  <c:clrMapOvr bg1="lt1" tx1="dk1" bg2="lt2" tx2="dk2" accent1="accent1" accent2="accent2" accent3="accent3" accent4="accent4" accent5="accent5" accent6="accent6" hlink="hlink" folHlink="folHlink"/>
  <c:chart>
    <c:plotArea>
      <c:layout>
        <c:manualLayout>
          <c:layoutTarget val="inner"/>
          <c:xMode val="edge"/>
          <c:yMode val="edge"/>
          <c:x val="0.107625095250191"/>
          <c:y val="0.0755608596075366"/>
          <c:w val="0.89237490474981"/>
          <c:h val="0.521055638473371"/>
        </c:manualLayout>
      </c:layout>
      <c:barChart>
        <c:barDir val="col"/>
        <c:grouping val="clustered"/>
        <c:ser>
          <c:idx val="0"/>
          <c:order val="0"/>
          <c:tx>
            <c:strRef>
              <c:f>Sheet1!$B$1</c:f>
              <c:strCache>
                <c:ptCount val="1"/>
                <c:pt idx="0">
                  <c:v>DTG + 3TC (N=716)</c:v>
                </c:pt>
              </c:strCache>
            </c:strRef>
          </c:tx>
          <c:spPr>
            <a:solidFill>
              <a:srgbClr val="002F5F"/>
            </a:solidFill>
            <a:ln w="6350">
              <a:noFill/>
            </a:ln>
          </c:spPr>
          <c:dLbls>
            <c:numFmt formatCode="#,##0" sourceLinked="0"/>
            <c:spPr>
              <a:noFill/>
              <a:ln>
                <a:noFill/>
              </a:ln>
              <a:effectLst/>
            </c:spPr>
            <c:txPr>
              <a:bodyPr/>
              <a:lstStyle/>
              <a:p>
                <a:pPr>
                  <a:defRPr lang="en-US" sz="1200">
                    <a:solidFill>
                      <a:srgbClr val="44546A"/>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Sheet1!$B$2:$B$3</c:f>
              <c:numCache>
                <c:formatCode>0.0</c:formatCode>
                <c:ptCount val="2"/>
                <c:pt idx="0">
                  <c:v>87.0</c:v>
                </c:pt>
                <c:pt idx="1">
                  <c:v>88.0</c:v>
                </c:pt>
              </c:numCache>
            </c:numRef>
          </c:val>
          <c:extLst xmlns:c16r2="http://schemas.microsoft.com/office/drawing/2015/06/chart">
            <c:ext xmlns:c16="http://schemas.microsoft.com/office/drawing/2014/chart" uri="{C3380CC4-5D6E-409C-BE32-E72D297353CC}">
              <c16:uniqueId val="{00000000-F7AC-4929-823C-BF5A0CC98D7B}"/>
            </c:ext>
          </c:extLst>
        </c:ser>
        <c:ser>
          <c:idx val="1"/>
          <c:order val="1"/>
          <c:tx>
            <c:strRef>
              <c:f>Sheet1!$C$1</c:f>
              <c:strCache>
                <c:ptCount val="1"/>
                <c:pt idx="0">
                  <c:v>DTG + TDF/FTC (N=717)</c:v>
                </c:pt>
              </c:strCache>
            </c:strRef>
          </c:tx>
          <c:spPr>
            <a:solidFill>
              <a:srgbClr val="FF6600"/>
            </a:solidFill>
            <a:ln w="6350">
              <a:noFill/>
            </a:ln>
          </c:spPr>
          <c:dLbls>
            <c:numFmt formatCode="#,##0" sourceLinked="0"/>
            <c:spPr>
              <a:noFill/>
              <a:ln>
                <a:noFill/>
              </a:ln>
              <a:effectLst/>
            </c:spPr>
            <c:txPr>
              <a:bodyPr/>
              <a:lstStyle/>
              <a:p>
                <a:pPr>
                  <a:defRPr lang="en-US" sz="1200">
                    <a:solidFill>
                      <a:srgbClr val="44546A"/>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Sheet1!$C$2:$C$3</c:f>
              <c:numCache>
                <c:formatCode>0.0</c:formatCode>
                <c:ptCount val="2"/>
                <c:pt idx="0">
                  <c:v>90.0</c:v>
                </c:pt>
                <c:pt idx="1">
                  <c:v>90.0</c:v>
                </c:pt>
              </c:numCache>
            </c:numRef>
          </c:val>
          <c:extLst xmlns:c16r2="http://schemas.microsoft.com/office/drawing/2015/06/chart">
            <c:ext xmlns:c16="http://schemas.microsoft.com/office/drawing/2014/chart" uri="{C3380CC4-5D6E-409C-BE32-E72D297353CC}">
              <c16:uniqueId val="{00000001-F7AC-4929-823C-BF5A0CC98D7B}"/>
            </c:ext>
          </c:extLst>
        </c:ser>
        <c:ser>
          <c:idx val="4"/>
          <c:order val="2"/>
          <c:tx>
            <c:strRef>
              <c:f>Sheet1!$D$1</c:f>
              <c:strCache>
                <c:ptCount val="1"/>
                <c:pt idx="0">
                  <c:v>DTG + 3TC (N=694)Week 96</c:v>
                </c:pt>
              </c:strCache>
            </c:strRef>
          </c:tx>
          <c:spPr>
            <a:pattFill prst="wdUpDiag">
              <a:fgClr>
                <a:srgbClr val="002F5F"/>
              </a:fgClr>
              <a:bgClr>
                <a:srgbClr val="FFFFFF"/>
              </a:bgClr>
            </a:pattFill>
            <a:ln w="6350">
              <a:solidFill>
                <a:srgbClr val="002F5F"/>
              </a:solidFill>
            </a:ln>
          </c:spPr>
          <c:dLbls>
            <c:dLbl>
              <c:idx val="0"/>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7AC-4929-823C-BF5A0CC98D7B}"/>
                </c:ext>
              </c:extLst>
            </c:dLbl>
            <c:numFmt formatCode="#,##0" sourceLinked="0"/>
            <c:spPr>
              <a:noFill/>
              <a:ln>
                <a:noFill/>
              </a:ln>
              <a:effectLst/>
            </c:spPr>
            <c:txPr>
              <a:bodyPr/>
              <a:lstStyle/>
              <a:p>
                <a:pPr>
                  <a:defRPr lang="en-US" sz="1200"/>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Sheet1!$D$2:$D$3</c:f>
              <c:numCache>
                <c:formatCode>0.0</c:formatCode>
                <c:ptCount val="2"/>
                <c:pt idx="0">
                  <c:v>97.0</c:v>
                </c:pt>
                <c:pt idx="1">
                  <c:v>97.0</c:v>
                </c:pt>
              </c:numCache>
            </c:numRef>
          </c:val>
          <c:extLst xmlns:c16r2="http://schemas.microsoft.com/office/drawing/2015/06/chart">
            <c:ext xmlns:c16="http://schemas.microsoft.com/office/drawing/2014/chart" uri="{C3380CC4-5D6E-409C-BE32-E72D297353CC}">
              <c16:uniqueId val="{00000003-F7AC-4929-823C-BF5A0CC98D7B}"/>
            </c:ext>
          </c:extLst>
        </c:ser>
        <c:ser>
          <c:idx val="2"/>
          <c:order val="3"/>
          <c:tx>
            <c:strRef>
              <c:f>Sheet1!$E$1</c:f>
              <c:strCache>
                <c:ptCount val="1"/>
                <c:pt idx="0">
                  <c:v>DTG + TDF/FTC (N=693)</c:v>
                </c:pt>
              </c:strCache>
            </c:strRef>
          </c:tx>
          <c:spPr>
            <a:pattFill prst="wdUpDiag">
              <a:fgClr>
                <a:srgbClr val="FF6600"/>
              </a:fgClr>
              <a:bgClr>
                <a:srgbClr val="FFFFFF"/>
              </a:bgClr>
            </a:pattFill>
            <a:ln w="3175">
              <a:solidFill>
                <a:srgbClr val="FF6600"/>
              </a:solidFill>
            </a:ln>
          </c:spPr>
          <c:dPt>
            <c:idx val="0"/>
            <c:extLst xmlns:c16r2="http://schemas.microsoft.com/office/drawing/2015/06/chart">
              <c:ext xmlns:c16="http://schemas.microsoft.com/office/drawing/2014/chart" uri="{C3380CC4-5D6E-409C-BE32-E72D297353CC}">
                <c16:uniqueId val="{00000004-F7AC-4929-823C-BF5A0CC98D7B}"/>
              </c:ext>
            </c:extLst>
          </c:dPt>
          <c:dLbls>
            <c:dLbl>
              <c:idx val="0"/>
              <c:numFmt formatCode="#,##0" sourceLinked="0"/>
              <c:spPr>
                <a:noFill/>
                <a:ln>
                  <a:noFill/>
                </a:ln>
                <a:effectLst/>
              </c:spPr>
              <c:txPr>
                <a:bodyPr/>
                <a:lstStyle/>
                <a:p>
                  <a:pPr>
                    <a:defRPr lang="en-US" sz="1200"/>
                  </a:pPr>
                  <a:endParaRPr lang="de-DE"/>
                </a:p>
              </c:txPr>
            </c:dLbl>
            <c:dLbl>
              <c:idx val="1"/>
              <c:numFmt formatCode="#,##0" sourceLinked="0"/>
              <c:spPr>
                <a:noFill/>
                <a:ln>
                  <a:noFill/>
                </a:ln>
                <a:effectLst/>
              </c:spPr>
              <c:txPr>
                <a:bodyPr/>
                <a:lstStyle/>
                <a:p>
                  <a:pPr>
                    <a:defRPr lang="en-US" sz="1200"/>
                  </a:pPr>
                  <a:endParaRPr lang="de-DE"/>
                </a:p>
              </c:txPr>
            </c:dLbl>
            <c:numFmt formatCode="#,##0" sourceLinked="0"/>
            <c:spPr>
              <a:noFill/>
              <a:ln>
                <a:noFill/>
              </a:ln>
              <a:effectLst/>
            </c:spPr>
            <c:txPr>
              <a:bodyPr/>
              <a:lstStyle/>
              <a:p>
                <a:pPr>
                  <a:defRPr lang="en-US"/>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Sheet1!$E$2:$E$3</c:f>
              <c:numCache>
                <c:formatCode>0.0</c:formatCode>
                <c:ptCount val="2"/>
                <c:pt idx="0">
                  <c:v>97.0</c:v>
                </c:pt>
                <c:pt idx="1">
                  <c:v>96.0</c:v>
                </c:pt>
              </c:numCache>
            </c:numRef>
          </c:val>
          <c:extLst xmlns:c16r2="http://schemas.microsoft.com/office/drawing/2015/06/chart">
            <c:ext xmlns:c16="http://schemas.microsoft.com/office/drawing/2014/chart" uri="{C3380CC4-5D6E-409C-BE32-E72D297353CC}">
              <c16:uniqueId val="{00000005-F7AC-4929-823C-BF5A0CC98D7B}"/>
            </c:ext>
          </c:extLst>
        </c:ser>
        <c:ser>
          <c:idx val="3"/>
          <c:order val="4"/>
          <c:tx>
            <c:strRef>
              <c:f>Sheet1!$F$1</c:f>
              <c:strCache>
                <c:ptCount val="1"/>
                <c:pt idx="0">
                  <c:v>Column1</c:v>
                </c:pt>
              </c:strCache>
            </c:strRef>
          </c:tx>
          <c:spPr>
            <a:solidFill>
              <a:srgbClr val="FF6600"/>
            </a:solidFill>
            <a:ln w="3175">
              <a:solidFill>
                <a:srgbClr val="FF6600"/>
              </a:solidFill>
            </a:ln>
          </c:spPr>
          <c:dLbls>
            <c:spPr>
              <a:noFill/>
              <a:ln>
                <a:noFill/>
              </a:ln>
              <a:effectLst/>
            </c:spPr>
            <c:txPr>
              <a:bodyPr/>
              <a:lstStyle/>
              <a:p>
                <a:pPr>
                  <a:defRPr lang="en-US"/>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Sheet1!$F$2:$F$3</c:f>
              <c:numCache>
                <c:formatCode>General</c:formatCode>
                <c:ptCount val="2"/>
              </c:numCache>
            </c:numRef>
          </c:val>
          <c:extLst xmlns:c16r2="http://schemas.microsoft.com/office/drawing/2015/06/chart">
            <c:ext xmlns:c16="http://schemas.microsoft.com/office/drawing/2014/chart" uri="{C3380CC4-5D6E-409C-BE32-E72D297353CC}">
              <c16:uniqueId val="{00000006-F7AC-4929-823C-BF5A0CC98D7B}"/>
            </c:ext>
          </c:extLst>
        </c:ser>
        <c:ser>
          <c:idx val="5"/>
          <c:order val="5"/>
          <c:tx>
            <c:strRef>
              <c:f>Sheet1!$G$1</c:f>
              <c:strCache>
                <c:ptCount val="1"/>
                <c:pt idx="0">
                  <c:v>DTG + 3TC (N=716)2</c:v>
                </c:pt>
              </c:strCache>
            </c:strRef>
          </c:tx>
          <c:spPr>
            <a:solidFill>
              <a:srgbClr val="002F5F"/>
            </a:solidFill>
          </c:spPr>
          <c:dLbls>
            <c:numFmt formatCode="#,##0" sourceLinked="0"/>
            <c:spPr>
              <a:noFill/>
              <a:ln>
                <a:noFill/>
              </a:ln>
              <a:effectLst/>
            </c:spPr>
            <c:txPr>
              <a:bodyPr/>
              <a:lstStyle/>
              <a:p>
                <a:pPr>
                  <a:defRPr lang="en-US" sz="1200">
                    <a:solidFill>
                      <a:srgbClr val="44546A"/>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Sheet1!$G$2:$G$3</c:f>
              <c:numCache>
                <c:formatCode>0.0</c:formatCode>
                <c:ptCount val="2"/>
                <c:pt idx="0">
                  <c:v>84.0</c:v>
                </c:pt>
                <c:pt idx="1">
                  <c:v>68.0</c:v>
                </c:pt>
              </c:numCache>
            </c:numRef>
          </c:val>
          <c:extLst xmlns:c16r2="http://schemas.microsoft.com/office/drawing/2015/06/chart">
            <c:ext xmlns:c16="http://schemas.microsoft.com/office/drawing/2014/chart" uri="{C3380CC4-5D6E-409C-BE32-E72D297353CC}">
              <c16:uniqueId val="{00000007-F7AC-4929-823C-BF5A0CC98D7B}"/>
            </c:ext>
          </c:extLst>
        </c:ser>
        <c:ser>
          <c:idx val="6"/>
          <c:order val="6"/>
          <c:tx>
            <c:strRef>
              <c:f>Sheet1!$H$1</c:f>
              <c:strCache>
                <c:ptCount val="1"/>
                <c:pt idx="0">
                  <c:v>DTG + TDF/FTC (N=717)3</c:v>
                </c:pt>
              </c:strCache>
            </c:strRef>
          </c:tx>
          <c:spPr>
            <a:solidFill>
              <a:srgbClr val="FF6600"/>
            </a:solidFill>
          </c:spPr>
          <c:dLbls>
            <c:numFmt formatCode="#,##0" sourceLinked="0"/>
            <c:spPr>
              <a:noFill/>
              <a:ln>
                <a:noFill/>
              </a:ln>
              <a:effectLst/>
            </c:spPr>
            <c:txPr>
              <a:bodyPr/>
              <a:lstStyle/>
              <a:p>
                <a:pPr>
                  <a:defRPr lang="en-US" sz="1200">
                    <a:solidFill>
                      <a:srgbClr val="44546A"/>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Sheet1!$H$2:$H$3</c:f>
              <c:numCache>
                <c:formatCode>0.0</c:formatCode>
                <c:ptCount val="2"/>
                <c:pt idx="0">
                  <c:v>86.0</c:v>
                </c:pt>
                <c:pt idx="1">
                  <c:v>87.0</c:v>
                </c:pt>
              </c:numCache>
            </c:numRef>
          </c:val>
          <c:extLst xmlns:c16r2="http://schemas.microsoft.com/office/drawing/2015/06/chart">
            <c:ext xmlns:c16="http://schemas.microsoft.com/office/drawing/2014/chart" uri="{C3380CC4-5D6E-409C-BE32-E72D297353CC}">
              <c16:uniqueId val="{00000008-F7AC-4929-823C-BF5A0CC98D7B}"/>
            </c:ext>
          </c:extLst>
        </c:ser>
        <c:ser>
          <c:idx val="7"/>
          <c:order val="7"/>
          <c:tx>
            <c:strRef>
              <c:f>Sheet1!$I$1</c:f>
              <c:strCache>
                <c:ptCount val="1"/>
                <c:pt idx="0">
                  <c:v>DTG + 3TC (N=694)</c:v>
                </c:pt>
              </c:strCache>
            </c:strRef>
          </c:tx>
          <c:spPr>
            <a:pattFill prst="wdUpDiag">
              <a:fgClr>
                <a:srgbClr val="002F5F"/>
              </a:fgClr>
              <a:bgClr>
                <a:srgbClr val="FFFFFF"/>
              </a:bgClr>
            </a:pattFill>
            <a:ln w="6350">
              <a:solidFill>
                <a:srgbClr val="002F5F"/>
              </a:solidFill>
            </a:ln>
          </c:spPr>
          <c:dLbls>
            <c:numFmt formatCode="#,##0" sourceLinked="0"/>
            <c:spPr>
              <a:noFill/>
              <a:ln>
                <a:noFill/>
              </a:ln>
              <a:effectLst/>
            </c:spPr>
            <c:txPr>
              <a:bodyPr/>
              <a:lstStyle/>
              <a:p>
                <a:pPr>
                  <a:defRPr lang="en-US" sz="1200">
                    <a:solidFill>
                      <a:srgbClr val="44546A"/>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Sheet1!$I$2:$I$3</c:f>
              <c:numCache>
                <c:formatCode>0.0</c:formatCode>
                <c:ptCount val="2"/>
                <c:pt idx="0">
                  <c:v>94.0</c:v>
                </c:pt>
                <c:pt idx="1">
                  <c:v>94.0</c:v>
                </c:pt>
              </c:numCache>
            </c:numRef>
          </c:val>
          <c:extLst xmlns:c16r2="http://schemas.microsoft.com/office/drawing/2015/06/chart">
            <c:ext xmlns:c16="http://schemas.microsoft.com/office/drawing/2014/chart" uri="{C3380CC4-5D6E-409C-BE32-E72D297353CC}">
              <c16:uniqueId val="{00000009-F7AC-4929-823C-BF5A0CC98D7B}"/>
            </c:ext>
          </c:extLst>
        </c:ser>
        <c:ser>
          <c:idx val="8"/>
          <c:order val="8"/>
          <c:tx>
            <c:strRef>
              <c:f>Sheet1!$J$1</c:f>
              <c:strCache>
                <c:ptCount val="1"/>
                <c:pt idx="0">
                  <c:v>DTG + TDF/FTC (N=693)4</c:v>
                </c:pt>
              </c:strCache>
            </c:strRef>
          </c:tx>
          <c:spPr>
            <a:pattFill prst="wdUpDiag">
              <a:fgClr>
                <a:srgbClr val="FF6600"/>
              </a:fgClr>
              <a:bgClr>
                <a:srgbClr val="FFFFFF"/>
              </a:bgClr>
            </a:pattFill>
            <a:ln w="6350">
              <a:solidFill>
                <a:srgbClr val="FF6600"/>
              </a:solidFill>
            </a:ln>
          </c:spPr>
          <c:dLbls>
            <c:numFmt formatCode="#,##0" sourceLinked="0"/>
            <c:spPr>
              <a:noFill/>
              <a:ln>
                <a:noFill/>
              </a:ln>
              <a:effectLst/>
            </c:spPr>
            <c:txPr>
              <a:bodyPr/>
              <a:lstStyle/>
              <a:p>
                <a:pPr>
                  <a:defRPr lang="en-US" sz="1200">
                    <a:solidFill>
                      <a:srgbClr val="44546A"/>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Sheet1!$J$2:$J$3</c:f>
              <c:numCache>
                <c:formatCode>0.0</c:formatCode>
                <c:ptCount val="2"/>
                <c:pt idx="0">
                  <c:v>95.0</c:v>
                </c:pt>
                <c:pt idx="1">
                  <c:v>96.0</c:v>
                </c:pt>
              </c:numCache>
            </c:numRef>
          </c:val>
          <c:extLst xmlns:c16r2="http://schemas.microsoft.com/office/drawing/2015/06/chart">
            <c:ext xmlns:c16="http://schemas.microsoft.com/office/drawing/2014/chart" uri="{C3380CC4-5D6E-409C-BE32-E72D297353CC}">
              <c16:uniqueId val="{0000000A-F7AC-4929-823C-BF5A0CC98D7B}"/>
            </c:ext>
          </c:extLst>
        </c:ser>
        <c:dLbls/>
        <c:gapWidth val="100"/>
        <c:axId val="214472888"/>
        <c:axId val="214464696"/>
      </c:barChart>
      <c:catAx>
        <c:axId val="214472888"/>
        <c:scaling>
          <c:orientation val="minMax"/>
        </c:scaling>
        <c:axPos val="b"/>
        <c:numFmt formatCode="General" sourceLinked="1"/>
        <c:majorTickMark val="none"/>
        <c:tickLblPos val="none"/>
        <c:spPr>
          <a:ln w="19038">
            <a:solidFill>
              <a:srgbClr val="44546A"/>
            </a:solidFill>
          </a:ln>
        </c:spPr>
        <c:txPr>
          <a:bodyPr/>
          <a:lstStyle/>
          <a:p>
            <a:pPr>
              <a:defRPr lang="en-US"/>
            </a:pPr>
            <a:endParaRPr lang="de-DE"/>
          </a:p>
        </c:txPr>
        <c:crossAx val="214464696"/>
        <c:crosses val="autoZero"/>
        <c:lblAlgn val="ctr"/>
        <c:lblOffset val="100"/>
      </c:catAx>
      <c:valAx>
        <c:axId val="214464696"/>
        <c:scaling>
          <c:orientation val="minMax"/>
          <c:max val="100.0"/>
          <c:min val="0.0"/>
        </c:scaling>
        <c:axPos val="l"/>
        <c:numFmt formatCode="0" sourceLinked="0"/>
        <c:tickLblPos val="nextTo"/>
        <c:spPr>
          <a:ln w="19038">
            <a:solidFill>
              <a:srgbClr val="44546A"/>
            </a:solidFill>
          </a:ln>
        </c:spPr>
        <c:txPr>
          <a:bodyPr/>
          <a:lstStyle/>
          <a:p>
            <a:pPr>
              <a:defRPr lang="en-US" sz="1200"/>
            </a:pPr>
            <a:endParaRPr lang="de-DE"/>
          </a:p>
        </c:txPr>
        <c:crossAx val="214472888"/>
        <c:crosses val="autoZero"/>
        <c:crossBetween val="between"/>
        <c:majorUnit val="20.0"/>
      </c:valAx>
      <c:spPr>
        <a:noFill/>
        <a:ln w="25384">
          <a:noFill/>
        </a:ln>
      </c:spPr>
    </c:plotArea>
    <c:plotVisOnly val="1"/>
    <c:dispBlanksAs val="gap"/>
  </c:chart>
  <c:txPr>
    <a:bodyPr/>
    <a:lstStyle/>
    <a:p>
      <a:pPr>
        <a:defRPr sz="1799">
          <a:solidFill>
            <a:srgbClr val="44546A"/>
          </a:solidFill>
          <a:latin typeface="Arial" panose="020B0604020202020204" pitchFamily="34" charset="0"/>
          <a:cs typeface="Arial" panose="020B0604020202020204" pitchFamily="34" charset="0"/>
        </a:defRPr>
      </a:pPr>
      <a:endParaRPr lang="de-DE"/>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de-DE"/>
  <c:style val="2"/>
  <c:clrMapOvr bg1="lt1" tx1="dk1" bg2="lt2" tx2="dk2" accent1="accent1" accent2="accent2" accent3="accent3" accent4="accent4" accent5="accent5" accent6="accent6" hlink="hlink" folHlink="folHlink"/>
  <c:chart>
    <c:plotArea>
      <c:layout>
        <c:manualLayout>
          <c:layoutTarget val="inner"/>
          <c:xMode val="edge"/>
          <c:yMode val="edge"/>
          <c:x val="0.154408017586517"/>
          <c:y val="0.142543410163199"/>
          <c:w val="0.836218655406751"/>
          <c:h val="0.472642412406218"/>
        </c:manualLayout>
      </c:layout>
      <c:barChart>
        <c:barDir val="col"/>
        <c:grouping val="clustered"/>
        <c:ser>
          <c:idx val="3"/>
          <c:order val="0"/>
          <c:tx>
            <c:strRef>
              <c:f>Sheet1!$D$1</c:f>
              <c:strCache>
                <c:ptCount val="1"/>
                <c:pt idx="0">
                  <c:v>DTG+3TC</c:v>
                </c:pt>
              </c:strCache>
            </c:strRef>
          </c:tx>
          <c:spPr>
            <a:solidFill>
              <a:srgbClr val="002F5F"/>
            </a:solidFill>
            <a:ln w="6350">
              <a:solidFill>
                <a:srgbClr val="002F5F"/>
              </a:solidFill>
            </a:ln>
          </c:spPr>
          <c:dPt>
            <c:idx val="0"/>
            <c:extLst xmlns:c16r2="http://schemas.microsoft.com/office/drawing/2015/06/chart">
              <c:ext xmlns:c16="http://schemas.microsoft.com/office/drawing/2014/chart" uri="{C3380CC4-5D6E-409C-BE32-E72D297353CC}">
                <c16:uniqueId val="{00000000-780F-482C-9DE3-6CA10029369C}"/>
              </c:ext>
            </c:extLst>
          </c:dPt>
          <c:dPt>
            <c:idx val="1"/>
            <c:extLst xmlns:c16r2="http://schemas.microsoft.com/office/drawing/2015/06/chart">
              <c:ext xmlns:c16="http://schemas.microsoft.com/office/drawing/2014/chart" uri="{C3380CC4-5D6E-409C-BE32-E72D297353CC}">
                <c16:uniqueId val="{00000001-2744-4539-92FD-F3D1FD61F7DC}"/>
              </c:ext>
            </c:extLst>
          </c:dPt>
          <c:dLbls>
            <c:dLbl>
              <c:idx val="0"/>
              <c:layout/>
              <c:tx>
                <c:rich>
                  <a:bodyPr/>
                  <a:lstStyle/>
                  <a:p>
                    <a:fld id="{91AB4360-B4E1-4591-92B3-2ADE480D780F}" type="VALUE">
                      <a:rPr lang="en-US" smtClean="0"/>
                      <a:pPr/>
                      <a:t>[VALUE]</a:t>
                    </a:fld>
                    <a:endParaRPr lang="en-US"/>
                  </a:p>
                </c:rich>
              </c:tx>
              <c:dLblPos val="outEnd"/>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780F-482C-9DE3-6CA10029369C}"/>
                </c:ext>
              </c:extLst>
            </c:dLbl>
            <c:dLbl>
              <c:idx val="1"/>
              <c:layout/>
              <c:tx>
                <c:rich>
                  <a:bodyPr/>
                  <a:lstStyle/>
                  <a:p>
                    <a:r>
                      <a:rPr lang="en-US" dirty="0"/>
                      <a:t>-14.6</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744-4539-92FD-F3D1FD61F7DC}"/>
                </c:ext>
              </c:extLst>
            </c:dLbl>
            <c:numFmt formatCode="#,##0.0" sourceLinked="0"/>
            <c:spPr>
              <a:noFill/>
              <a:ln>
                <a:noFill/>
              </a:ln>
              <a:effectLst/>
            </c:spPr>
            <c:txPr>
              <a:bodyPr wrap="square" lIns="38100" tIns="19050" rIns="38100" bIns="19050" anchor="ctr">
                <a:spAutoFit/>
              </a:bodyPr>
              <a:lstStyle/>
              <a:p>
                <a:pPr>
                  <a:defRPr lang="en-US" b="1">
                    <a:solidFill>
                      <a:srgbClr val="002F5F"/>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Creatinine</c:v>
                </c:pt>
                <c:pt idx="1">
                  <c:v>GFR from creatinine,  CKD-EPI </c:v>
                </c:pt>
                <c:pt idx="2">
                  <c:v>GFR from cystatin C,  CKD-EPI </c:v>
                </c:pt>
              </c:strCache>
            </c:strRef>
          </c:cat>
          <c:val>
            <c:numRef>
              <c:f>Sheet1!$D$2:$D$4</c:f>
              <c:numCache>
                <c:formatCode>General</c:formatCode>
                <c:ptCount val="3"/>
                <c:pt idx="0">
                  <c:v>12.26</c:v>
                </c:pt>
                <c:pt idx="1">
                  <c:v>-14.6</c:v>
                </c:pt>
                <c:pt idx="2">
                  <c:v>10.7</c:v>
                </c:pt>
              </c:numCache>
            </c:numRef>
          </c:val>
          <c:extLst xmlns:c16r2="http://schemas.microsoft.com/office/drawing/2015/06/chart">
            <c:ext xmlns:c16="http://schemas.microsoft.com/office/drawing/2014/chart" uri="{C3380CC4-5D6E-409C-BE32-E72D297353CC}">
              <c16:uniqueId val="{00000003-780F-482C-9DE3-6CA10029369C}"/>
            </c:ext>
          </c:extLst>
        </c:ser>
        <c:ser>
          <c:idx val="4"/>
          <c:order val="1"/>
          <c:tx>
            <c:strRef>
              <c:f>Sheet1!$E$1</c:f>
              <c:strCache>
                <c:ptCount val="1"/>
                <c:pt idx="0">
                  <c:v>DTG + TDF/FTC</c:v>
                </c:pt>
              </c:strCache>
            </c:strRef>
          </c:tx>
          <c:spPr>
            <a:solidFill>
              <a:srgbClr val="FF6600"/>
            </a:solidFill>
            <a:ln>
              <a:solidFill>
                <a:srgbClr val="FF6600"/>
              </a:solidFill>
            </a:ln>
          </c:spPr>
          <c:dLbls>
            <c:dLbl>
              <c:idx val="0"/>
              <c:layout/>
              <c:tx>
                <c:rich>
                  <a:bodyPr/>
                  <a:lstStyle/>
                  <a:p>
                    <a:r>
                      <a:rPr lang="en-US" dirty="0"/>
                      <a:t>15.4</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80F-482C-9DE3-6CA10029369C}"/>
                </c:ext>
              </c:extLst>
            </c:dLbl>
            <c:dLbl>
              <c:idx val="1"/>
              <c:layout/>
              <c:tx>
                <c:rich>
                  <a:bodyPr/>
                  <a:lstStyle/>
                  <a:p>
                    <a:r>
                      <a:rPr lang="en-US" dirty="0"/>
                      <a:t>-18.2</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744-4539-92FD-F3D1FD61F7DC}"/>
                </c:ext>
              </c:extLst>
            </c:dLbl>
            <c:numFmt formatCode="#,##0.0" sourceLinked="0"/>
            <c:spPr>
              <a:noFill/>
              <a:ln>
                <a:noFill/>
              </a:ln>
              <a:effectLst/>
            </c:spPr>
            <c:txPr>
              <a:bodyPr/>
              <a:lstStyle/>
              <a:p>
                <a:pPr>
                  <a:defRPr lang="en-US" b="1">
                    <a:solidFill>
                      <a:srgbClr val="FF6600"/>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Creatinine</c:v>
                </c:pt>
                <c:pt idx="1">
                  <c:v>GFR from creatinine,  CKD-EPI </c:v>
                </c:pt>
                <c:pt idx="2">
                  <c:v>GFR from cystatin C,  CKD-EPI </c:v>
                </c:pt>
              </c:strCache>
            </c:strRef>
          </c:cat>
          <c:val>
            <c:numRef>
              <c:f>Sheet1!$E$2:$E$4</c:f>
              <c:numCache>
                <c:formatCode>General</c:formatCode>
                <c:ptCount val="3"/>
                <c:pt idx="0" formatCode="0.00">
                  <c:v>15.41</c:v>
                </c:pt>
                <c:pt idx="1">
                  <c:v>-18.2</c:v>
                </c:pt>
                <c:pt idx="2" formatCode="0.00">
                  <c:v>8.8</c:v>
                </c:pt>
              </c:numCache>
            </c:numRef>
          </c:val>
          <c:extLst xmlns:c16r2="http://schemas.microsoft.com/office/drawing/2015/06/chart">
            <c:ext xmlns:c16="http://schemas.microsoft.com/office/drawing/2014/chart" uri="{C3380CC4-5D6E-409C-BE32-E72D297353CC}">
              <c16:uniqueId val="{00000007-780F-482C-9DE3-6CA10029369C}"/>
            </c:ext>
          </c:extLst>
        </c:ser>
        <c:dLbls/>
        <c:gapWidth val="92"/>
        <c:axId val="213959672"/>
        <c:axId val="213963224"/>
      </c:barChart>
      <c:catAx>
        <c:axId val="213959672"/>
        <c:scaling>
          <c:orientation val="minMax"/>
        </c:scaling>
        <c:axPos val="b"/>
        <c:numFmt formatCode="General" sourceLinked="1"/>
        <c:majorTickMark val="none"/>
        <c:tickLblPos val="none"/>
        <c:spPr>
          <a:ln w="19038">
            <a:solidFill>
              <a:srgbClr val="44546A"/>
            </a:solidFill>
          </a:ln>
        </c:spPr>
        <c:txPr>
          <a:bodyPr/>
          <a:lstStyle/>
          <a:p>
            <a:pPr>
              <a:defRPr lang="en-US"/>
            </a:pPr>
            <a:endParaRPr lang="de-DE"/>
          </a:p>
        </c:txPr>
        <c:crossAx val="213963224"/>
        <c:crosses val="autoZero"/>
        <c:auto val="1"/>
        <c:lblAlgn val="ctr"/>
        <c:lblOffset val="100"/>
      </c:catAx>
      <c:valAx>
        <c:axId val="213963224"/>
        <c:scaling>
          <c:orientation val="minMax"/>
          <c:max val="16.0"/>
          <c:min val="-20.0"/>
        </c:scaling>
        <c:axPos val="l"/>
        <c:title>
          <c:tx>
            <c:rich>
              <a:bodyPr/>
              <a:lstStyle/>
              <a:p>
                <a:pPr>
                  <a:defRPr lang="en-US" b="0">
                    <a:solidFill>
                      <a:srgbClr val="44546A"/>
                    </a:solidFill>
                  </a:defRPr>
                </a:pPr>
                <a:r>
                  <a:rPr lang="en-US" b="0" dirty="0">
                    <a:solidFill>
                      <a:srgbClr val="44546A"/>
                    </a:solidFill>
                  </a:rPr>
                  <a:t>Adjusted mean change </a:t>
                </a:r>
                <a:br>
                  <a:rPr lang="en-US" b="0" dirty="0">
                    <a:solidFill>
                      <a:srgbClr val="44546A"/>
                    </a:solidFill>
                  </a:rPr>
                </a:br>
                <a:r>
                  <a:rPr lang="en-US" b="0" dirty="0">
                    <a:solidFill>
                      <a:srgbClr val="44546A"/>
                    </a:solidFill>
                  </a:rPr>
                  <a:t>from baseline</a:t>
                </a:r>
                <a:r>
                  <a:rPr lang="en-US" b="0" baseline="30000" dirty="0">
                    <a:solidFill>
                      <a:srgbClr val="44546A"/>
                    </a:solidFill>
                  </a:rPr>
                  <a:t>a</a:t>
                </a:r>
              </a:p>
            </c:rich>
          </c:tx>
          <c:layout>
            <c:manualLayout>
              <c:xMode val="edge"/>
              <c:yMode val="edge"/>
              <c:x val="0.0"/>
              <c:y val="0.153141035941936"/>
            </c:manualLayout>
          </c:layout>
        </c:title>
        <c:numFmt formatCode="General" sourceLinked="1"/>
        <c:tickLblPos val="nextTo"/>
        <c:spPr>
          <a:ln w="19038">
            <a:solidFill>
              <a:srgbClr val="44546A"/>
            </a:solidFill>
          </a:ln>
        </c:spPr>
        <c:txPr>
          <a:bodyPr/>
          <a:lstStyle/>
          <a:p>
            <a:pPr>
              <a:defRPr lang="en-US"/>
            </a:pPr>
            <a:endParaRPr lang="de-DE"/>
          </a:p>
        </c:txPr>
        <c:crossAx val="213959672"/>
        <c:crosses val="autoZero"/>
        <c:crossBetween val="between"/>
        <c:majorUnit val="4.0"/>
      </c:valAx>
      <c:spPr>
        <a:noFill/>
        <a:ln w="25384">
          <a:noFill/>
        </a:ln>
      </c:spPr>
    </c:plotArea>
    <c:plotVisOnly val="1"/>
    <c:dispBlanksAs val="gap"/>
  </c:chart>
  <c:txPr>
    <a:bodyPr/>
    <a:lstStyle/>
    <a:p>
      <a:pPr>
        <a:defRPr sz="1200">
          <a:solidFill>
            <a:srgbClr val="44546A"/>
          </a:solidFill>
          <a:latin typeface="Arial" panose="020B0604020202020204" pitchFamily="34" charset="0"/>
          <a:cs typeface="Arial" panose="020B0604020202020204" pitchFamily="34" charset="0"/>
        </a:defRPr>
      </a:pPr>
      <a:endParaRPr lang="de-DE"/>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de-DE"/>
  <c:style val="2"/>
  <c:clrMapOvr bg1="lt1" tx1="dk1" bg2="lt2" tx2="dk2" accent1="accent1" accent2="accent2" accent3="accent3" accent4="accent4" accent5="accent5" accent6="accent6" hlink="hlink" folHlink="folHlink"/>
  <c:chart>
    <c:plotArea>
      <c:layout>
        <c:manualLayout>
          <c:layoutTarget val="inner"/>
          <c:xMode val="edge"/>
          <c:yMode val="edge"/>
          <c:x val="0.164023446621731"/>
          <c:y val="0.10845560293447"/>
          <c:w val="0.79625898938886"/>
          <c:h val="0.5258686208469"/>
        </c:manualLayout>
      </c:layout>
      <c:barChart>
        <c:barDir val="col"/>
        <c:grouping val="clustered"/>
        <c:ser>
          <c:idx val="3"/>
          <c:order val="0"/>
          <c:tx>
            <c:strRef>
              <c:f>Sheet1!$D$1</c:f>
              <c:strCache>
                <c:ptCount val="1"/>
                <c:pt idx="0">
                  <c:v>DTG + 3TC</c:v>
                </c:pt>
              </c:strCache>
            </c:strRef>
          </c:tx>
          <c:spPr>
            <a:solidFill>
              <a:srgbClr val="002F5F"/>
            </a:solidFill>
            <a:ln>
              <a:solidFill>
                <a:srgbClr val="002F5F"/>
              </a:solidFill>
            </a:ln>
          </c:spPr>
          <c:dLbls>
            <c:dLbl>
              <c:idx val="0"/>
              <c:layout/>
              <c:tx>
                <c:rich>
                  <a:bodyPr/>
                  <a:lstStyle/>
                  <a:p>
                    <a:r>
                      <a:rPr lang="en-US" dirty="0"/>
                      <a:t>-12.2</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7E5-4B62-9E2D-C538EA636025}"/>
                </c:ext>
              </c:extLst>
            </c:dLbl>
            <c:dLbl>
              <c:idx val="1"/>
              <c:layout/>
              <c:tx>
                <c:rich>
                  <a:bodyPr/>
                  <a:lstStyle/>
                  <a:p>
                    <a:r>
                      <a:rPr lang="en-US" dirty="0"/>
                      <a:t>16.2</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7E5-4B62-9E2D-C538EA636025}"/>
                </c:ext>
              </c:extLst>
            </c:dLbl>
            <c:dLbl>
              <c:idx val="2"/>
              <c:layout/>
              <c:tx>
                <c:rich>
                  <a:bodyPr/>
                  <a:lstStyle/>
                  <a:p>
                    <a:r>
                      <a:rPr lang="en-US" dirty="0"/>
                      <a:t>-18.7</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7E5-4B62-9E2D-C538EA636025}"/>
                </c:ext>
              </c:extLst>
            </c:dLbl>
            <c:numFmt formatCode="#,##0" sourceLinked="0"/>
            <c:spPr>
              <a:noFill/>
              <a:ln>
                <a:noFill/>
              </a:ln>
              <a:effectLst/>
            </c:spPr>
            <c:txPr>
              <a:bodyPr wrap="square" lIns="38100" tIns="19050" rIns="38100" bIns="19050" anchor="ctr">
                <a:spAutoFit/>
              </a:bodyPr>
              <a:lstStyle/>
              <a:p>
                <a:pPr>
                  <a:defRPr lang="en-US" b="1">
                    <a:solidFill>
                      <a:srgbClr val="002F5F"/>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Urine protein/Creatinine (g/mol)</c:v>
                </c:pt>
                <c:pt idx="1">
                  <c:v>Urine retinol-binding protein/Creatinine (µg/mmol)</c:v>
                </c:pt>
                <c:pt idx="2">
                  <c:v>Urine beta-2 microglobulin/Creatinine (mg/mmol)</c:v>
                </c:pt>
              </c:strCache>
            </c:strRef>
          </c:cat>
          <c:val>
            <c:numRef>
              <c:f>Sheet1!$D$2:$D$4</c:f>
              <c:numCache>
                <c:formatCode>General</c:formatCode>
                <c:ptCount val="3"/>
                <c:pt idx="0">
                  <c:v>-12.2</c:v>
                </c:pt>
                <c:pt idx="1">
                  <c:v>16.2</c:v>
                </c:pt>
                <c:pt idx="2">
                  <c:v>-18.7</c:v>
                </c:pt>
              </c:numCache>
            </c:numRef>
          </c:val>
          <c:extLst xmlns:c16r2="http://schemas.microsoft.com/office/drawing/2015/06/chart">
            <c:ext xmlns:c16="http://schemas.microsoft.com/office/drawing/2014/chart" uri="{C3380CC4-5D6E-409C-BE32-E72D297353CC}">
              <c16:uniqueId val="{00000003-37E5-4B62-9E2D-C538EA636025}"/>
            </c:ext>
          </c:extLst>
        </c:ser>
        <c:ser>
          <c:idx val="4"/>
          <c:order val="1"/>
          <c:tx>
            <c:strRef>
              <c:f>Sheet1!$E$1</c:f>
              <c:strCache>
                <c:ptCount val="1"/>
                <c:pt idx="0">
                  <c:v>DTG + TDF/FTC</c:v>
                </c:pt>
              </c:strCache>
            </c:strRef>
          </c:tx>
          <c:spPr>
            <a:solidFill>
              <a:srgbClr val="FF6600"/>
            </a:solidFill>
            <a:ln>
              <a:solidFill>
                <a:srgbClr val="FF6600"/>
              </a:solidFill>
            </a:ln>
          </c:spPr>
          <c:dLbls>
            <c:dLbl>
              <c:idx val="0"/>
              <c:layout/>
              <c:tx>
                <c:rich>
                  <a:bodyPr/>
                  <a:lstStyle/>
                  <a:p>
                    <a:r>
                      <a:rPr lang="en-US" dirty="0"/>
                      <a:t>3.2</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7E5-4B62-9E2D-C538EA636025}"/>
                </c:ext>
              </c:extLst>
            </c:dLbl>
            <c:dLbl>
              <c:idx val="1"/>
              <c:layout/>
              <c:tx>
                <c:rich>
                  <a:bodyPr/>
                  <a:lstStyle/>
                  <a:p>
                    <a:r>
                      <a:rPr lang="en-US" dirty="0"/>
                      <a:t>50.8</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7E5-4B62-9E2D-C538EA636025}"/>
                </c:ext>
              </c:extLst>
            </c:dLbl>
            <c:dLbl>
              <c:idx val="2"/>
              <c:layout/>
              <c:tx>
                <c:rich>
                  <a:bodyPr/>
                  <a:lstStyle/>
                  <a:p>
                    <a:r>
                      <a:rPr lang="en-US" dirty="0"/>
                      <a:t>35.0</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7E5-4B62-9E2D-C538EA636025}"/>
                </c:ext>
              </c:extLst>
            </c:dLbl>
            <c:numFmt formatCode="#,##0" sourceLinked="0"/>
            <c:spPr>
              <a:noFill/>
              <a:ln>
                <a:noFill/>
              </a:ln>
              <a:effectLst/>
            </c:spPr>
            <c:txPr>
              <a:bodyPr wrap="square" lIns="38100" tIns="19050" rIns="38100" bIns="19050" anchor="ctr">
                <a:spAutoFit/>
              </a:bodyPr>
              <a:lstStyle/>
              <a:p>
                <a:pPr>
                  <a:defRPr lang="en-US" b="1">
                    <a:solidFill>
                      <a:srgbClr val="FF6600"/>
                    </a:solidFill>
                  </a:defRPr>
                </a:pPr>
                <a:endParaRPr lang="de-DE"/>
              </a:p>
            </c:txPr>
            <c:dLblPos val="outEnd"/>
            <c:showVal val="1"/>
            <c:extLst xmlns:c16r2="http://schemas.microsoft.com/office/drawing/2015/06/chart">
              <c:ext xmlns:c15="http://schemas.microsoft.com/office/drawing/2012/chart" uri="{CE6537A1-D6FC-4f65-9D91-7224C49458BB}">
                <c15:showLeaderLines val="1"/>
              </c:ext>
            </c:extLst>
          </c:dLbls>
          <c:cat>
            <c:strRef>
              <c:f>Sheet1!$A$2:$A$4</c:f>
              <c:strCache>
                <c:ptCount val="3"/>
                <c:pt idx="0">
                  <c:v>Urine protein/Creatinine (g/mol)</c:v>
                </c:pt>
                <c:pt idx="1">
                  <c:v>Urine retinol-binding protein/Creatinine (µg/mmol)</c:v>
                </c:pt>
                <c:pt idx="2">
                  <c:v>Urine beta-2 microglobulin/Creatinine (mg/mmol)</c:v>
                </c:pt>
              </c:strCache>
            </c:strRef>
          </c:cat>
          <c:val>
            <c:numRef>
              <c:f>Sheet1!$E$2:$E$4</c:f>
              <c:numCache>
                <c:formatCode>General</c:formatCode>
                <c:ptCount val="3"/>
                <c:pt idx="0">
                  <c:v>3.2</c:v>
                </c:pt>
                <c:pt idx="1">
                  <c:v>50.8</c:v>
                </c:pt>
                <c:pt idx="2">
                  <c:v>35.0</c:v>
                </c:pt>
              </c:numCache>
            </c:numRef>
          </c:val>
          <c:extLst xmlns:c16r2="http://schemas.microsoft.com/office/drawing/2015/06/chart">
            <c:ext xmlns:c16="http://schemas.microsoft.com/office/drawing/2014/chart" uri="{C3380CC4-5D6E-409C-BE32-E72D297353CC}">
              <c16:uniqueId val="{00000007-37E5-4B62-9E2D-C538EA636025}"/>
            </c:ext>
          </c:extLst>
        </c:ser>
        <c:dLbls/>
        <c:gapWidth val="92"/>
        <c:axId val="214093688"/>
        <c:axId val="214094760"/>
      </c:barChart>
      <c:catAx>
        <c:axId val="214093688"/>
        <c:scaling>
          <c:orientation val="minMax"/>
        </c:scaling>
        <c:axPos val="b"/>
        <c:numFmt formatCode="General" sourceLinked="1"/>
        <c:majorTickMark val="none"/>
        <c:tickLblPos val="none"/>
        <c:spPr>
          <a:solidFill>
            <a:srgbClr val="FF6600"/>
          </a:solidFill>
          <a:ln w="19038">
            <a:solidFill>
              <a:srgbClr val="44546A"/>
            </a:solidFill>
          </a:ln>
        </c:spPr>
        <c:txPr>
          <a:bodyPr/>
          <a:lstStyle/>
          <a:p>
            <a:pPr>
              <a:defRPr lang="en-US"/>
            </a:pPr>
            <a:endParaRPr lang="de-DE"/>
          </a:p>
        </c:txPr>
        <c:crossAx val="214094760"/>
        <c:crosses val="autoZero"/>
        <c:auto val="1"/>
        <c:lblAlgn val="ctr"/>
        <c:lblOffset val="100"/>
      </c:catAx>
      <c:valAx>
        <c:axId val="214094760"/>
        <c:scaling>
          <c:orientation val="minMax"/>
          <c:max val="60.0"/>
        </c:scaling>
        <c:axPos val="l"/>
        <c:title>
          <c:tx>
            <c:rich>
              <a:bodyPr/>
              <a:lstStyle/>
              <a:p>
                <a:pPr>
                  <a:defRPr lang="en-US" b="0"/>
                </a:pPr>
                <a:r>
                  <a:rPr lang="en-US" b="0" dirty="0"/>
                  <a:t>Change from baseline, %</a:t>
                </a:r>
                <a:r>
                  <a:rPr lang="en-US" b="0" baseline="30000" dirty="0"/>
                  <a:t>b</a:t>
                </a:r>
              </a:p>
            </c:rich>
          </c:tx>
          <c:layout>
            <c:manualLayout>
              <c:xMode val="edge"/>
              <c:yMode val="edge"/>
              <c:x val="0.0297484646883618"/>
              <c:y val="0.0991980505850941"/>
            </c:manualLayout>
          </c:layout>
        </c:title>
        <c:numFmt formatCode="#,##0" sourceLinked="0"/>
        <c:tickLblPos val="nextTo"/>
        <c:spPr>
          <a:ln w="19038">
            <a:solidFill>
              <a:srgbClr val="44546A"/>
            </a:solidFill>
          </a:ln>
        </c:spPr>
        <c:txPr>
          <a:bodyPr/>
          <a:lstStyle/>
          <a:p>
            <a:pPr>
              <a:defRPr lang="en-US">
                <a:solidFill>
                  <a:srgbClr val="44546A"/>
                </a:solidFill>
              </a:defRPr>
            </a:pPr>
            <a:endParaRPr lang="de-DE"/>
          </a:p>
        </c:txPr>
        <c:crossAx val="214093688"/>
        <c:crosses val="autoZero"/>
        <c:crossBetween val="between"/>
      </c:valAx>
      <c:spPr>
        <a:noFill/>
        <a:ln w="25384">
          <a:noFill/>
        </a:ln>
      </c:spPr>
    </c:plotArea>
    <c:plotVisOnly val="1"/>
    <c:dispBlanksAs val="gap"/>
  </c:chart>
  <c:txPr>
    <a:bodyPr/>
    <a:lstStyle/>
    <a:p>
      <a:pPr>
        <a:defRPr sz="1200">
          <a:solidFill>
            <a:srgbClr val="44546A"/>
          </a:solidFill>
          <a:latin typeface="Arial" panose="020B0604020202020204" pitchFamily="34" charset="0"/>
          <a:cs typeface="Arial" panose="020B0604020202020204" pitchFamily="34" charset="0"/>
        </a:defRPr>
      </a:pPr>
      <a:endParaRPr lang="de-DE"/>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de-DE"/>
  <c:style val="2"/>
  <c:clrMapOvr bg1="lt1" tx1="dk1" bg2="lt2" tx2="dk2" accent1="accent1" accent2="accent2" accent3="accent3" accent4="accent4" accent5="accent5" accent6="accent6" hlink="hlink" folHlink="folHlink"/>
  <c:chart>
    <c:plotArea>
      <c:layout>
        <c:manualLayout>
          <c:layoutTarget val="inner"/>
          <c:xMode val="edge"/>
          <c:yMode val="edge"/>
          <c:x val="0.0882623414478005"/>
          <c:y val="0.0834080219702817"/>
          <c:w val="0.869399688855689"/>
          <c:h val="0.63068512025638"/>
        </c:manualLayout>
      </c:layout>
      <c:barChart>
        <c:barDir val="col"/>
        <c:grouping val="clustered"/>
        <c:ser>
          <c:idx val="3"/>
          <c:order val="0"/>
          <c:tx>
            <c:strRef>
              <c:f>Sheet1!$D$1</c:f>
              <c:strCache>
                <c:ptCount val="1"/>
                <c:pt idx="0">
                  <c:v>DTG+3TC</c:v>
                </c:pt>
              </c:strCache>
            </c:strRef>
          </c:tx>
          <c:spPr>
            <a:solidFill>
              <a:srgbClr val="002F5F"/>
            </a:solidFill>
            <a:ln>
              <a:solidFill>
                <a:srgbClr val="002F5F"/>
              </a:solidFill>
            </a:ln>
          </c:spPr>
          <c:dLbls>
            <c:dLbl>
              <c:idx val="2"/>
              <c:numFmt formatCode="#,##0.0" sourceLinked="0"/>
              <c:spPr>
                <a:noFill/>
                <a:ln>
                  <a:noFill/>
                </a:ln>
                <a:effectLst/>
              </c:spPr>
              <c:txPr>
                <a:bodyPr wrap="square" lIns="38100" tIns="19050" rIns="38100" bIns="19050" anchor="ctr">
                  <a:spAutoFit/>
                </a:bodyPr>
                <a:lstStyle/>
                <a:p>
                  <a:pPr>
                    <a:defRPr lang="en-US" sz="1400" b="1">
                      <a:solidFill>
                        <a:srgbClr val="002F5F"/>
                      </a:solidFill>
                      <a:latin typeface="Arial" panose="020B0604020202020204" pitchFamily="34" charset="0"/>
                      <a:cs typeface="Arial" panose="020B0604020202020204" pitchFamily="34" charset="0"/>
                    </a:defRPr>
                  </a:pPr>
                  <a:endParaRPr lang="de-DE"/>
                </a:p>
              </c:txPr>
            </c:dLbl>
            <c:spPr>
              <a:noFill/>
              <a:ln>
                <a:noFill/>
              </a:ln>
              <a:effectLst/>
            </c:spPr>
            <c:txPr>
              <a:bodyPr wrap="square" lIns="38100" tIns="19050" rIns="38100" bIns="19050" anchor="ctr">
                <a:spAutoFit/>
              </a:bodyPr>
              <a:lstStyle/>
              <a:p>
                <a:pPr>
                  <a:defRPr lang="en-US" sz="1400" b="1">
                    <a:solidFill>
                      <a:srgbClr val="002F5F"/>
                    </a:solidFill>
                    <a:latin typeface="Arial" panose="020B0604020202020204" pitchFamily="34" charset="0"/>
                    <a:cs typeface="Arial" panose="020B0604020202020204" pitchFamily="34" charset="0"/>
                  </a:defRPr>
                </a:pPr>
                <a:endParaRPr lang="de-DE"/>
              </a:p>
            </c:txPr>
            <c:showVal val="1"/>
            <c:extLst xmlns:c16r2="http://schemas.microsoft.com/office/drawing/2015/06/chart">
              <c:ext xmlns:c15="http://schemas.microsoft.com/office/drawing/2012/chart" uri="{CE6537A1-D6FC-4f65-9D91-7224C49458BB}">
                <c15:showLeaderLines val="1"/>
              </c:ext>
            </c:extLst>
          </c:dLbls>
          <c:cat>
            <c:strRef>
              <c:f>Sheet1!$A$2:$A$5</c:f>
              <c:strCache>
                <c:ptCount val="4"/>
                <c:pt idx="0">
                  <c:v>Serum bone-specific alkaline phosphatase</c:v>
                </c:pt>
                <c:pt idx="1">
                  <c:v>Serum 
osteocalcin</c:v>
                </c:pt>
                <c:pt idx="2">
                  <c:v>Serum procollagen 1 
N-terminal propeptide</c:v>
                </c:pt>
                <c:pt idx="3">
                  <c:v>Serum type 1 collagen 
C-telopeptide</c:v>
                </c:pt>
              </c:strCache>
            </c:strRef>
          </c:cat>
          <c:val>
            <c:numRef>
              <c:f>Sheet1!$D$2:$D$5</c:f>
              <c:numCache>
                <c:formatCode>0.00</c:formatCode>
                <c:ptCount val="4"/>
                <c:pt idx="0">
                  <c:v>0.29</c:v>
                </c:pt>
                <c:pt idx="1">
                  <c:v>0.27</c:v>
                </c:pt>
                <c:pt idx="2">
                  <c:v>11.0</c:v>
                </c:pt>
                <c:pt idx="3">
                  <c:v>0.1</c:v>
                </c:pt>
              </c:numCache>
            </c:numRef>
          </c:val>
          <c:extLst xmlns:c16r2="http://schemas.microsoft.com/office/drawing/2015/06/chart">
            <c:ext xmlns:c16="http://schemas.microsoft.com/office/drawing/2014/chart" uri="{C3380CC4-5D6E-409C-BE32-E72D297353CC}">
              <c16:uniqueId val="{00000001-B0C2-49DC-9AEF-BB39898829DB}"/>
            </c:ext>
          </c:extLst>
        </c:ser>
        <c:ser>
          <c:idx val="4"/>
          <c:order val="1"/>
          <c:tx>
            <c:strRef>
              <c:f>Sheet1!$E$1</c:f>
              <c:strCache>
                <c:ptCount val="1"/>
                <c:pt idx="0">
                  <c:v>DTG + TDF/FTC</c:v>
                </c:pt>
              </c:strCache>
            </c:strRef>
          </c:tx>
          <c:spPr>
            <a:solidFill>
              <a:srgbClr val="FF6600"/>
            </a:solidFill>
            <a:ln w="6350">
              <a:solidFill>
                <a:srgbClr val="FF6600"/>
              </a:solidFill>
            </a:ln>
          </c:spPr>
          <c:dLbls>
            <c:dLbl>
              <c:idx val="2"/>
              <c:numFmt formatCode="#,##0.0" sourceLinked="0"/>
              <c:spPr>
                <a:noFill/>
                <a:ln>
                  <a:noFill/>
                </a:ln>
                <a:effectLst/>
              </c:spPr>
              <c:txPr>
                <a:bodyPr wrap="square" lIns="38100" tIns="19050" rIns="38100" bIns="19050" anchor="ctr">
                  <a:spAutoFit/>
                </a:bodyPr>
                <a:lstStyle/>
                <a:p>
                  <a:pPr>
                    <a:defRPr lang="en-US" sz="1400" b="1">
                      <a:solidFill>
                        <a:srgbClr val="FF6600"/>
                      </a:solidFill>
                    </a:defRPr>
                  </a:pPr>
                  <a:endParaRPr lang="de-DE"/>
                </a:p>
              </c:txPr>
            </c:dLbl>
            <c:spPr>
              <a:noFill/>
              <a:ln>
                <a:noFill/>
              </a:ln>
              <a:effectLst/>
            </c:spPr>
            <c:txPr>
              <a:bodyPr wrap="square" lIns="38100" tIns="19050" rIns="38100" bIns="19050" anchor="ctr">
                <a:spAutoFit/>
              </a:bodyPr>
              <a:lstStyle/>
              <a:p>
                <a:pPr>
                  <a:defRPr lang="en-US" sz="1400" b="1">
                    <a:solidFill>
                      <a:srgbClr val="FF6600"/>
                    </a:solidFill>
                  </a:defRPr>
                </a:pPr>
                <a:endParaRPr lang="de-DE"/>
              </a:p>
            </c:txPr>
            <c:showVal val="1"/>
            <c:extLst xmlns:c16r2="http://schemas.microsoft.com/office/drawing/2015/06/chart">
              <c:ext xmlns:c15="http://schemas.microsoft.com/office/drawing/2012/chart" uri="{CE6537A1-D6FC-4f65-9D91-7224C49458BB}">
                <c15:showLeaderLines val="1"/>
              </c:ext>
            </c:extLst>
          </c:dLbls>
          <c:cat>
            <c:strRef>
              <c:f>Sheet1!$A$2:$A$5</c:f>
              <c:strCache>
                <c:ptCount val="4"/>
                <c:pt idx="0">
                  <c:v>Serum bone-specific alkaline phosphatase</c:v>
                </c:pt>
                <c:pt idx="1">
                  <c:v>Serum 
osteocalcin</c:v>
                </c:pt>
                <c:pt idx="2">
                  <c:v>Serum procollagen 1 
N-terminal propeptide</c:v>
                </c:pt>
                <c:pt idx="3">
                  <c:v>Serum type 1 collagen 
C-telopeptide</c:v>
                </c:pt>
              </c:strCache>
            </c:strRef>
          </c:cat>
          <c:val>
            <c:numRef>
              <c:f>Sheet1!$E$2:$E$5</c:f>
              <c:numCache>
                <c:formatCode>0.00</c:formatCode>
                <c:ptCount val="4"/>
                <c:pt idx="0">
                  <c:v>2.36</c:v>
                </c:pt>
                <c:pt idx="1">
                  <c:v>4.21</c:v>
                </c:pt>
                <c:pt idx="2">
                  <c:v>23.7</c:v>
                </c:pt>
                <c:pt idx="3">
                  <c:v>0.24</c:v>
                </c:pt>
              </c:numCache>
            </c:numRef>
          </c:val>
          <c:extLst xmlns:c16r2="http://schemas.microsoft.com/office/drawing/2015/06/chart">
            <c:ext xmlns:c16="http://schemas.microsoft.com/office/drawing/2014/chart" uri="{C3380CC4-5D6E-409C-BE32-E72D297353CC}">
              <c16:uniqueId val="{00000003-B0C2-49DC-9AEF-BB39898829DB}"/>
            </c:ext>
          </c:extLst>
        </c:ser>
        <c:dLbls/>
        <c:gapWidth val="92"/>
        <c:axId val="224481544"/>
        <c:axId val="226205016"/>
      </c:barChart>
      <c:catAx>
        <c:axId val="224481544"/>
        <c:scaling>
          <c:orientation val="minMax"/>
        </c:scaling>
        <c:axPos val="b"/>
        <c:numFmt formatCode="General" sourceLinked="1"/>
        <c:majorTickMark val="none"/>
        <c:tickLblPos val="low"/>
        <c:spPr>
          <a:ln w="19038">
            <a:solidFill>
              <a:srgbClr val="44546A"/>
            </a:solidFill>
          </a:ln>
        </c:spPr>
        <c:txPr>
          <a:bodyPr/>
          <a:lstStyle/>
          <a:p>
            <a:pPr>
              <a:defRPr lang="en-US" sz="1400" b="0">
                <a:solidFill>
                  <a:srgbClr val="44546A"/>
                </a:solidFill>
                <a:latin typeface="Arial" panose="020B0604020202020204" pitchFamily="34" charset="0"/>
                <a:cs typeface="Arial" panose="020B0604020202020204" pitchFamily="34" charset="0"/>
              </a:defRPr>
            </a:pPr>
            <a:endParaRPr lang="de-DE"/>
          </a:p>
        </c:txPr>
        <c:crossAx val="226205016"/>
        <c:crosses val="autoZero"/>
        <c:auto val="1"/>
        <c:lblAlgn val="ctr"/>
        <c:lblOffset val="100"/>
      </c:catAx>
      <c:valAx>
        <c:axId val="226205016"/>
        <c:scaling>
          <c:orientation val="minMax"/>
        </c:scaling>
        <c:axPos val="l"/>
        <c:title>
          <c:tx>
            <c:rich>
              <a:bodyPr/>
              <a:lstStyle/>
              <a:p>
                <a:pPr>
                  <a:defRPr lang="en-US" sz="1400" b="0">
                    <a:solidFill>
                      <a:srgbClr val="44546A"/>
                    </a:solidFill>
                  </a:defRPr>
                </a:pPr>
                <a:r>
                  <a:rPr lang="en-US" sz="1400" b="0" i="0" baseline="0" dirty="0">
                    <a:solidFill>
                      <a:srgbClr val="44546A"/>
                    </a:solidFill>
                    <a:effectLst/>
                  </a:rPr>
                  <a:t>Adjusted mean change from </a:t>
                </a:r>
                <a:br>
                  <a:rPr lang="en-US" sz="1400" b="0" i="0" baseline="0" dirty="0">
                    <a:solidFill>
                      <a:srgbClr val="44546A"/>
                    </a:solidFill>
                    <a:effectLst/>
                  </a:rPr>
                </a:br>
                <a:r>
                  <a:rPr lang="en-US" sz="1400" b="0" i="0" baseline="0" dirty="0">
                    <a:solidFill>
                      <a:srgbClr val="44546A"/>
                    </a:solidFill>
                    <a:effectLst/>
                  </a:rPr>
                  <a:t>baseline, µg/L</a:t>
                </a:r>
                <a:r>
                  <a:rPr lang="en-US" sz="1400" b="0" i="0" baseline="30000" dirty="0">
                    <a:solidFill>
                      <a:srgbClr val="44546A"/>
                    </a:solidFill>
                    <a:effectLst/>
                  </a:rPr>
                  <a:t>a</a:t>
                </a:r>
                <a:endParaRPr lang="en-US" sz="1400" b="0" dirty="0">
                  <a:solidFill>
                    <a:srgbClr val="44546A"/>
                  </a:solidFill>
                  <a:effectLst/>
                </a:endParaRPr>
              </a:p>
            </c:rich>
          </c:tx>
          <c:layout>
            <c:manualLayout>
              <c:xMode val="edge"/>
              <c:yMode val="edge"/>
              <c:x val="0.0"/>
              <c:y val="0.146652491012284"/>
            </c:manualLayout>
          </c:layout>
        </c:title>
        <c:numFmt formatCode="0" sourceLinked="0"/>
        <c:tickLblPos val="nextTo"/>
        <c:spPr>
          <a:ln w="19038">
            <a:solidFill>
              <a:srgbClr val="44546A"/>
            </a:solidFill>
          </a:ln>
        </c:spPr>
        <c:txPr>
          <a:bodyPr/>
          <a:lstStyle/>
          <a:p>
            <a:pPr>
              <a:defRPr lang="en-US" sz="1400" b="0">
                <a:solidFill>
                  <a:srgbClr val="44546A"/>
                </a:solidFill>
                <a:latin typeface="Arial" panose="020B0604020202020204" pitchFamily="34" charset="0"/>
                <a:cs typeface="Arial" panose="020B0604020202020204" pitchFamily="34" charset="0"/>
              </a:defRPr>
            </a:pPr>
            <a:endParaRPr lang="de-DE"/>
          </a:p>
        </c:txPr>
        <c:crossAx val="224481544"/>
        <c:crosses val="autoZero"/>
        <c:crossBetween val="between"/>
        <c:majorUnit val="5.0"/>
      </c:valAx>
      <c:spPr>
        <a:noFill/>
        <a:ln w="25400">
          <a:noFill/>
        </a:ln>
      </c:spPr>
    </c:plotArea>
    <c:plotVisOnly val="1"/>
    <c:dispBlanksAs val="gap"/>
  </c:chart>
  <c:txPr>
    <a:bodyPr/>
    <a:lstStyle/>
    <a:p>
      <a:pPr>
        <a:defRPr sz="1799"/>
      </a:pPr>
      <a:endParaRPr lang="de-DE"/>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de-DE"/>
  <c:style val="2"/>
  <c:clrMapOvr bg1="lt1" tx1="dk1" bg2="lt2" tx2="dk2" accent1="accent1" accent2="accent2" accent3="accent3" accent4="accent4" accent5="accent5" accent6="accent6" hlink="hlink" folHlink="folHlink"/>
  <c:chart>
    <c:plotArea>
      <c:layout>
        <c:manualLayout>
          <c:layoutTarget val="inner"/>
          <c:xMode val="edge"/>
          <c:yMode val="edge"/>
          <c:x val="0.0922635955552285"/>
          <c:y val="0.0589082004993278"/>
          <c:w val="0.907736404444772"/>
          <c:h val="0.684092423698719"/>
        </c:manualLayout>
      </c:layout>
      <c:barChart>
        <c:barDir val="col"/>
        <c:grouping val="clustered"/>
        <c:ser>
          <c:idx val="0"/>
          <c:order val="0"/>
          <c:tx>
            <c:strRef>
              <c:f>Sheet1!$B$1</c:f>
              <c:strCache>
                <c:ptCount val="1"/>
                <c:pt idx="0">
                  <c:v>Big</c:v>
                </c:pt>
              </c:strCache>
            </c:strRef>
          </c:tx>
          <c:spPr>
            <a:solidFill>
              <a:srgbClr val="002F5F"/>
            </a:solidFill>
          </c:spPr>
          <c:dPt>
            <c:idx val="0"/>
            <c:spPr>
              <a:pattFill prst="wdUpDiag">
                <a:fgClr>
                  <a:srgbClr val="9BCDFF"/>
                </a:fgClr>
                <a:bgClr>
                  <a:srgbClr val="FFFFFF"/>
                </a:bgClr>
              </a:pattFill>
              <a:ln>
                <a:solidFill>
                  <a:srgbClr val="002F5F"/>
                </a:solidFill>
              </a:ln>
            </c:spPr>
            <c:extLst xmlns:c16r2="http://schemas.microsoft.com/office/drawing/2015/06/chart">
              <c:ext xmlns:c16="http://schemas.microsoft.com/office/drawing/2014/chart" uri="{C3380CC4-5D6E-409C-BE32-E72D297353CC}">
                <c16:uniqueId val="{00000001-3D84-452E-8A6A-B4ABCE42AFB6}"/>
              </c:ext>
            </c:extLst>
          </c:dPt>
          <c:dPt>
            <c:idx val="1"/>
            <c:spPr>
              <a:pattFill prst="wdUpDiag">
                <a:fgClr>
                  <a:srgbClr val="FFD4B7"/>
                </a:fgClr>
                <a:bgClr>
                  <a:srgbClr val="FFFFFF"/>
                </a:bgClr>
              </a:pattFill>
              <a:ln>
                <a:solidFill>
                  <a:srgbClr val="FF6600"/>
                </a:solidFill>
              </a:ln>
            </c:spPr>
            <c:extLst xmlns:c16r2="http://schemas.microsoft.com/office/drawing/2015/06/chart">
              <c:ext xmlns:c16="http://schemas.microsoft.com/office/drawing/2014/chart" uri="{C3380CC4-5D6E-409C-BE32-E72D297353CC}">
                <c16:uniqueId val="{00000003-3D84-452E-8A6A-B4ABCE42AFB6}"/>
              </c:ext>
            </c:extLst>
          </c:dPt>
          <c:dPt>
            <c:idx val="2"/>
            <c:spPr>
              <a:solidFill>
                <a:srgbClr val="FFB27D"/>
              </a:solidFill>
            </c:spPr>
            <c:extLst xmlns:c16r2="http://schemas.microsoft.com/office/drawing/2015/06/chart">
              <c:ext xmlns:c16="http://schemas.microsoft.com/office/drawing/2014/chart" uri="{C3380CC4-5D6E-409C-BE32-E72D297353CC}">
                <c16:uniqueId val="{00000005-3D84-452E-8A6A-B4ABCE42AFB6}"/>
              </c:ext>
            </c:extLst>
          </c:dPt>
          <c:dPt>
            <c:idx val="3"/>
            <c:spPr>
              <a:pattFill prst="wdUpDiag">
                <a:fgClr>
                  <a:srgbClr val="9BCDFF"/>
                </a:fgClr>
                <a:bgClr>
                  <a:srgbClr val="FFFFFF"/>
                </a:bgClr>
              </a:pattFill>
              <a:ln>
                <a:solidFill>
                  <a:srgbClr val="002F5F"/>
                </a:solidFill>
              </a:ln>
            </c:spPr>
            <c:extLst xmlns:c16r2="http://schemas.microsoft.com/office/drawing/2015/06/chart">
              <c:ext xmlns:c16="http://schemas.microsoft.com/office/drawing/2014/chart" uri="{C3380CC4-5D6E-409C-BE32-E72D297353CC}">
                <c16:uniqueId val="{00000007-3D84-452E-8A6A-B4ABCE42AFB6}"/>
              </c:ext>
            </c:extLst>
          </c:dPt>
          <c:dPt>
            <c:idx val="4"/>
            <c:spPr>
              <a:pattFill prst="wdUpDiag">
                <a:fgClr>
                  <a:srgbClr val="FFD4B7"/>
                </a:fgClr>
                <a:bgClr>
                  <a:srgbClr val="FFFFFF"/>
                </a:bgClr>
              </a:pattFill>
              <a:ln>
                <a:solidFill>
                  <a:srgbClr val="FF6600"/>
                </a:solidFill>
              </a:ln>
            </c:spPr>
            <c:extLst xmlns:c16r2="http://schemas.microsoft.com/office/drawing/2015/06/chart">
              <c:ext xmlns:c16="http://schemas.microsoft.com/office/drawing/2014/chart" uri="{C3380CC4-5D6E-409C-BE32-E72D297353CC}">
                <c16:uniqueId val="{00000009-3D84-452E-8A6A-B4ABCE42AFB6}"/>
              </c:ext>
            </c:extLst>
          </c:dPt>
          <c:dPt>
            <c:idx val="5"/>
            <c:spPr>
              <a:solidFill>
                <a:srgbClr val="9BCDFF"/>
              </a:solidFill>
            </c:spPr>
            <c:extLst xmlns:c16r2="http://schemas.microsoft.com/office/drawing/2015/06/chart">
              <c:ext xmlns:c16="http://schemas.microsoft.com/office/drawing/2014/chart" uri="{C3380CC4-5D6E-409C-BE32-E72D297353CC}">
                <c16:uniqueId val="{0000000B-3D84-452E-8A6A-B4ABCE42AFB6}"/>
              </c:ext>
            </c:extLst>
          </c:dPt>
          <c:dPt>
            <c:idx val="6"/>
            <c:spPr>
              <a:pattFill prst="wdUpDiag">
                <a:fgClr>
                  <a:srgbClr val="9BCDFF"/>
                </a:fgClr>
                <a:bgClr>
                  <a:srgbClr val="FFFFFF"/>
                </a:bgClr>
              </a:pattFill>
              <a:ln>
                <a:solidFill>
                  <a:srgbClr val="002F5F"/>
                </a:solidFill>
              </a:ln>
            </c:spPr>
            <c:extLst xmlns:c16r2="http://schemas.microsoft.com/office/drawing/2015/06/chart">
              <c:ext xmlns:c16="http://schemas.microsoft.com/office/drawing/2014/chart" uri="{C3380CC4-5D6E-409C-BE32-E72D297353CC}">
                <c16:uniqueId val="{0000000D-3D84-452E-8A6A-B4ABCE42AFB6}"/>
              </c:ext>
            </c:extLst>
          </c:dPt>
          <c:dPt>
            <c:idx val="7"/>
            <c:spPr>
              <a:pattFill prst="wdUpDiag">
                <a:fgClr>
                  <a:srgbClr val="FFD4B7"/>
                </a:fgClr>
                <a:bgClr>
                  <a:srgbClr val="FFFFFF"/>
                </a:bgClr>
              </a:pattFill>
              <a:ln>
                <a:solidFill>
                  <a:srgbClr val="FF6600"/>
                </a:solidFill>
              </a:ln>
            </c:spPr>
            <c:extLst xmlns:c16r2="http://schemas.microsoft.com/office/drawing/2015/06/chart">
              <c:ext xmlns:c16="http://schemas.microsoft.com/office/drawing/2014/chart" uri="{C3380CC4-5D6E-409C-BE32-E72D297353CC}">
                <c16:uniqueId val="{0000000F-3D84-452E-8A6A-B4ABCE42AFB6}"/>
              </c:ext>
            </c:extLst>
          </c:dPt>
          <c:dPt>
            <c:idx val="9"/>
            <c:spPr>
              <a:pattFill prst="wdUpDiag">
                <a:fgClr>
                  <a:srgbClr val="9BCDFF"/>
                </a:fgClr>
                <a:bgClr>
                  <a:srgbClr val="FFFFFF"/>
                </a:bgClr>
              </a:pattFill>
              <a:ln>
                <a:solidFill>
                  <a:srgbClr val="002F5F"/>
                </a:solidFill>
              </a:ln>
            </c:spPr>
            <c:extLst xmlns:c16r2="http://schemas.microsoft.com/office/drawing/2015/06/chart">
              <c:ext xmlns:c16="http://schemas.microsoft.com/office/drawing/2014/chart" uri="{C3380CC4-5D6E-409C-BE32-E72D297353CC}">
                <c16:uniqueId val="{00000011-3D84-452E-8A6A-B4ABCE42AFB6}"/>
              </c:ext>
            </c:extLst>
          </c:dPt>
          <c:dPt>
            <c:idx val="10"/>
            <c:spPr>
              <a:pattFill prst="wdUpDiag">
                <a:fgClr>
                  <a:srgbClr val="FFD4B7"/>
                </a:fgClr>
                <a:bgClr>
                  <a:srgbClr val="FFFFFF"/>
                </a:bgClr>
              </a:pattFill>
              <a:ln>
                <a:solidFill>
                  <a:srgbClr val="FF6600"/>
                </a:solidFill>
              </a:ln>
            </c:spPr>
            <c:extLst xmlns:c16r2="http://schemas.microsoft.com/office/drawing/2015/06/chart">
              <c:ext xmlns:c16="http://schemas.microsoft.com/office/drawing/2014/chart" uri="{C3380CC4-5D6E-409C-BE32-E72D297353CC}">
                <c16:uniqueId val="{00000013-3D84-452E-8A6A-B4ABCE42AFB6}"/>
              </c:ext>
            </c:extLst>
          </c:dPt>
          <c:dPt>
            <c:idx val="12"/>
            <c:spPr>
              <a:pattFill prst="wdUpDiag">
                <a:fgClr>
                  <a:srgbClr val="9BCDFF"/>
                </a:fgClr>
                <a:bgClr>
                  <a:srgbClr val="FFFFFF"/>
                </a:bgClr>
              </a:pattFill>
              <a:ln>
                <a:solidFill>
                  <a:srgbClr val="002F5F"/>
                </a:solidFill>
              </a:ln>
            </c:spPr>
            <c:extLst xmlns:c16r2="http://schemas.microsoft.com/office/drawing/2015/06/chart">
              <c:ext xmlns:c16="http://schemas.microsoft.com/office/drawing/2014/chart" uri="{C3380CC4-5D6E-409C-BE32-E72D297353CC}">
                <c16:uniqueId val="{00000015-3D84-452E-8A6A-B4ABCE42AFB6}"/>
              </c:ext>
            </c:extLst>
          </c:dPt>
          <c:dPt>
            <c:idx val="13"/>
            <c:spPr>
              <a:pattFill prst="wdUpDiag">
                <a:fgClr>
                  <a:srgbClr val="FF6600">
                    <a:lumMod val="40000"/>
                    <a:lumOff val="60000"/>
                  </a:srgbClr>
                </a:fgClr>
                <a:bgClr>
                  <a:srgbClr val="FFFFFF"/>
                </a:bgClr>
              </a:pattFill>
              <a:ln w="6350">
                <a:solidFill>
                  <a:srgbClr val="FF6600"/>
                </a:solidFill>
              </a:ln>
            </c:spPr>
            <c:extLst xmlns:c16r2="http://schemas.microsoft.com/office/drawing/2015/06/chart">
              <c:ext xmlns:c16="http://schemas.microsoft.com/office/drawing/2014/chart" uri="{C3380CC4-5D6E-409C-BE32-E72D297353CC}">
                <c16:uniqueId val="{00000017-3D84-452E-8A6A-B4ABCE42AFB6}"/>
              </c:ext>
            </c:extLst>
          </c:dPt>
          <c:dLbls>
            <c:delete val="1"/>
          </c:dLbls>
          <c:cat>
            <c:strRef>
              <c:f>Sheet1!$A$2:$A$15</c:f>
              <c:strCache>
                <c:ptCount val="11"/>
                <c:pt idx="0">
                  <c:v>Total cholesterol (mmol/L) 96w</c:v>
                </c:pt>
                <c:pt idx="1">
                  <c:v>Total cholesterol (mmol/L) 96w</c:v>
                </c:pt>
                <c:pt idx="3">
                  <c:v>HDL cholesterol (mmol/L) 96w</c:v>
                </c:pt>
                <c:pt idx="4">
                  <c:v>HDL cholesterol (mmol/L) 96w</c:v>
                </c:pt>
                <c:pt idx="6">
                  <c:v>LDL cholesterol (mmol/L) 96w</c:v>
                </c:pt>
                <c:pt idx="7">
                  <c:v>LDL cholesterol (mmol/L) 96w</c:v>
                </c:pt>
                <c:pt idx="9">
                  <c:v>Triglycerides (mmol/L) 96w</c:v>
                </c:pt>
                <c:pt idx="10">
                  <c:v>Triglycerides (mmol/L) 96w</c:v>
                </c:pt>
              </c:strCache>
            </c:strRef>
          </c:cat>
          <c:val>
            <c:numRef>
              <c:f>Sheet1!$B$2:$B$17</c:f>
              <c:numCache>
                <c:formatCode>General</c:formatCode>
                <c:ptCount val="14"/>
                <c:pt idx="0">
                  <c:v>4.472</c:v>
                </c:pt>
                <c:pt idx="1">
                  <c:v>4.276</c:v>
                </c:pt>
                <c:pt idx="3">
                  <c:v>1.3</c:v>
                </c:pt>
                <c:pt idx="4">
                  <c:v>1.2</c:v>
                </c:pt>
                <c:pt idx="6">
                  <c:v>2.541</c:v>
                </c:pt>
                <c:pt idx="7">
                  <c:v>2.543</c:v>
                </c:pt>
                <c:pt idx="9">
                  <c:v>1.458</c:v>
                </c:pt>
                <c:pt idx="10">
                  <c:v>1.352</c:v>
                </c:pt>
                <c:pt idx="12">
                  <c:v>3.936999999999999</c:v>
                </c:pt>
                <c:pt idx="13">
                  <c:v>4.074</c:v>
                </c:pt>
              </c:numCache>
            </c:numRef>
          </c:val>
          <c:extLst xmlns:c16r2="http://schemas.microsoft.com/office/drawing/2015/06/chart">
            <c:ext xmlns:c16="http://schemas.microsoft.com/office/drawing/2014/chart" uri="{C3380CC4-5D6E-409C-BE32-E72D297353CC}">
              <c16:uniqueId val="{00000018-3D84-452E-8A6A-B4ABCE42AFB6}"/>
            </c:ext>
          </c:extLst>
        </c:ser>
        <c:ser>
          <c:idx val="1"/>
          <c:order val="1"/>
          <c:tx>
            <c:strRef>
              <c:f>Sheet1!$B$1:$C$1</c:f>
              <c:strCache>
                <c:ptCount val="1"/>
                <c:pt idx="0">
                  <c:v>Big Little</c:v>
                </c:pt>
              </c:strCache>
            </c:strRef>
          </c:tx>
          <c:spPr>
            <a:solidFill>
              <a:srgbClr val="FF6600"/>
            </a:solidFill>
            <a:ln>
              <a:noFill/>
            </a:ln>
          </c:spPr>
          <c:dPt>
            <c:idx val="0"/>
            <c:spPr>
              <a:solidFill>
                <a:srgbClr val="002F5F"/>
              </a:solidFill>
              <a:ln>
                <a:noFill/>
              </a:ln>
            </c:spPr>
            <c:extLst xmlns:c16r2="http://schemas.microsoft.com/office/drawing/2015/06/chart">
              <c:ext xmlns:c16="http://schemas.microsoft.com/office/drawing/2014/chart" uri="{C3380CC4-5D6E-409C-BE32-E72D297353CC}">
                <c16:uniqueId val="{0000001A-3D84-452E-8A6A-B4ABCE42AFB6}"/>
              </c:ext>
            </c:extLst>
          </c:dPt>
          <c:dPt>
            <c:idx val="1"/>
            <c:extLst xmlns:c16r2="http://schemas.microsoft.com/office/drawing/2015/06/chart">
              <c:ext xmlns:c16="http://schemas.microsoft.com/office/drawing/2014/chart" uri="{C3380CC4-5D6E-409C-BE32-E72D297353CC}">
                <c16:uniqueId val="{0000001B-3D84-452E-8A6A-B4ABCE42AFB6}"/>
              </c:ext>
            </c:extLst>
          </c:dPt>
          <c:dPt>
            <c:idx val="2"/>
            <c:extLst xmlns:c16r2="http://schemas.microsoft.com/office/drawing/2015/06/chart">
              <c:ext xmlns:c16="http://schemas.microsoft.com/office/drawing/2014/chart" uri="{C3380CC4-5D6E-409C-BE32-E72D297353CC}">
                <c16:uniqueId val="{0000001C-3D84-452E-8A6A-B4ABCE42AFB6}"/>
              </c:ext>
            </c:extLst>
          </c:dPt>
          <c:dPt>
            <c:idx val="3"/>
            <c:spPr>
              <a:solidFill>
                <a:srgbClr val="002F5F"/>
              </a:solidFill>
              <a:ln>
                <a:noFill/>
              </a:ln>
            </c:spPr>
            <c:extLst xmlns:c16r2="http://schemas.microsoft.com/office/drawing/2015/06/chart">
              <c:ext xmlns:c16="http://schemas.microsoft.com/office/drawing/2014/chart" uri="{C3380CC4-5D6E-409C-BE32-E72D297353CC}">
                <c16:uniqueId val="{0000001E-3D84-452E-8A6A-B4ABCE42AFB6}"/>
              </c:ext>
            </c:extLst>
          </c:dPt>
          <c:dPt>
            <c:idx val="4"/>
            <c:extLst xmlns:c16r2="http://schemas.microsoft.com/office/drawing/2015/06/chart">
              <c:ext xmlns:c16="http://schemas.microsoft.com/office/drawing/2014/chart" uri="{C3380CC4-5D6E-409C-BE32-E72D297353CC}">
                <c16:uniqueId val="{0000001F-3D84-452E-8A6A-B4ABCE42AFB6}"/>
              </c:ext>
            </c:extLst>
          </c:dPt>
          <c:dPt>
            <c:idx val="5"/>
            <c:spPr>
              <a:solidFill>
                <a:srgbClr val="002F5F"/>
              </a:solidFill>
              <a:ln>
                <a:noFill/>
              </a:ln>
            </c:spPr>
            <c:extLst xmlns:c16r2="http://schemas.microsoft.com/office/drawing/2015/06/chart">
              <c:ext xmlns:c16="http://schemas.microsoft.com/office/drawing/2014/chart" uri="{C3380CC4-5D6E-409C-BE32-E72D297353CC}">
                <c16:uniqueId val="{00000021-3D84-452E-8A6A-B4ABCE42AFB6}"/>
              </c:ext>
            </c:extLst>
          </c:dPt>
          <c:dPt>
            <c:idx val="6"/>
            <c:spPr>
              <a:solidFill>
                <a:srgbClr val="002F5F"/>
              </a:solidFill>
              <a:ln>
                <a:noFill/>
              </a:ln>
            </c:spPr>
            <c:extLst xmlns:c16r2="http://schemas.microsoft.com/office/drawing/2015/06/chart">
              <c:ext xmlns:c16="http://schemas.microsoft.com/office/drawing/2014/chart" uri="{C3380CC4-5D6E-409C-BE32-E72D297353CC}">
                <c16:uniqueId val="{00000023-3D84-452E-8A6A-B4ABCE42AFB6}"/>
              </c:ext>
            </c:extLst>
          </c:dPt>
          <c:dPt>
            <c:idx val="7"/>
            <c:extLst xmlns:c16r2="http://schemas.microsoft.com/office/drawing/2015/06/chart">
              <c:ext xmlns:c16="http://schemas.microsoft.com/office/drawing/2014/chart" uri="{C3380CC4-5D6E-409C-BE32-E72D297353CC}">
                <c16:uniqueId val="{00000024-3D84-452E-8A6A-B4ABCE42AFB6}"/>
              </c:ext>
            </c:extLst>
          </c:dPt>
          <c:dPt>
            <c:idx val="9"/>
            <c:spPr>
              <a:solidFill>
                <a:srgbClr val="002F5F"/>
              </a:solidFill>
              <a:ln>
                <a:noFill/>
              </a:ln>
            </c:spPr>
            <c:extLst xmlns:c16r2="http://schemas.microsoft.com/office/drawing/2015/06/chart">
              <c:ext xmlns:c16="http://schemas.microsoft.com/office/drawing/2014/chart" uri="{C3380CC4-5D6E-409C-BE32-E72D297353CC}">
                <c16:uniqueId val="{00000026-3D84-452E-8A6A-B4ABCE42AFB6}"/>
              </c:ext>
            </c:extLst>
          </c:dPt>
          <c:dPt>
            <c:idx val="10"/>
            <c:extLst xmlns:c16r2="http://schemas.microsoft.com/office/drawing/2015/06/chart">
              <c:ext xmlns:c16="http://schemas.microsoft.com/office/drawing/2014/chart" uri="{C3380CC4-5D6E-409C-BE32-E72D297353CC}">
                <c16:uniqueId val="{00000027-3D84-452E-8A6A-B4ABCE42AFB6}"/>
              </c:ext>
            </c:extLst>
          </c:dPt>
          <c:dPt>
            <c:idx val="12"/>
            <c:spPr>
              <a:solidFill>
                <a:srgbClr val="002F5F"/>
              </a:solidFill>
              <a:ln>
                <a:noFill/>
              </a:ln>
            </c:spPr>
            <c:extLst xmlns:c16r2="http://schemas.microsoft.com/office/drawing/2015/06/chart">
              <c:ext xmlns:c16="http://schemas.microsoft.com/office/drawing/2014/chart" uri="{C3380CC4-5D6E-409C-BE32-E72D297353CC}">
                <c16:uniqueId val="{00000029-3D84-452E-8A6A-B4ABCE42AFB6}"/>
              </c:ext>
            </c:extLst>
          </c:dPt>
          <c:dPt>
            <c:idx val="13"/>
            <c:extLst xmlns:c16r2="http://schemas.microsoft.com/office/drawing/2015/06/chart">
              <c:ext xmlns:c16="http://schemas.microsoft.com/office/drawing/2014/chart" uri="{C3380CC4-5D6E-409C-BE32-E72D297353CC}">
                <c16:uniqueId val="{0000002A-3D84-452E-8A6A-B4ABCE42AFB6}"/>
              </c:ext>
            </c:extLst>
          </c:dPt>
          <c:dLbls>
            <c:delete val="1"/>
          </c:dLbls>
          <c:cat>
            <c:strRef>
              <c:f>Sheet1!$A$2:$A$15</c:f>
              <c:strCache>
                <c:ptCount val="11"/>
                <c:pt idx="0">
                  <c:v>Total cholesterol (mmol/L) 96w</c:v>
                </c:pt>
                <c:pt idx="1">
                  <c:v>Total cholesterol (mmol/L) 96w</c:v>
                </c:pt>
                <c:pt idx="3">
                  <c:v>HDL cholesterol (mmol/L) 96w</c:v>
                </c:pt>
                <c:pt idx="4">
                  <c:v>HDL cholesterol (mmol/L) 96w</c:v>
                </c:pt>
                <c:pt idx="6">
                  <c:v>LDL cholesterol (mmol/L) 96w</c:v>
                </c:pt>
                <c:pt idx="7">
                  <c:v>LDL cholesterol (mmol/L) 96w</c:v>
                </c:pt>
                <c:pt idx="9">
                  <c:v>Triglycerides (mmol/L) 96w</c:v>
                </c:pt>
                <c:pt idx="10">
                  <c:v>Triglycerides (mmol/L) 96w</c:v>
                </c:pt>
              </c:strCache>
            </c:strRef>
          </c:cat>
          <c:val>
            <c:numRef>
              <c:f>Sheet1!$C$2:$C$17</c:f>
              <c:numCache>
                <c:formatCode>General</c:formatCode>
                <c:ptCount val="14"/>
                <c:pt idx="0">
                  <c:v>4.109999999999999</c:v>
                </c:pt>
                <c:pt idx="1">
                  <c:v>4.157999999999999</c:v>
                </c:pt>
                <c:pt idx="3">
                  <c:v>1.109</c:v>
                </c:pt>
                <c:pt idx="4">
                  <c:v>1.12</c:v>
                </c:pt>
                <c:pt idx="6">
                  <c:v>2.398</c:v>
                </c:pt>
                <c:pt idx="7">
                  <c:v>2.386</c:v>
                </c:pt>
                <c:pt idx="9">
                  <c:v>1.34</c:v>
                </c:pt>
                <c:pt idx="10">
                  <c:v>1.247</c:v>
                </c:pt>
                <c:pt idx="12">
                  <c:v>3.778</c:v>
                </c:pt>
                <c:pt idx="13">
                  <c:v>3.674</c:v>
                </c:pt>
              </c:numCache>
            </c:numRef>
          </c:val>
          <c:extLst xmlns:c16r2="http://schemas.microsoft.com/office/drawing/2015/06/chart">
            <c:ext xmlns:c16="http://schemas.microsoft.com/office/drawing/2014/chart" uri="{C3380CC4-5D6E-409C-BE32-E72D297353CC}">
              <c16:uniqueId val="{0000002B-3D84-452E-8A6A-B4ABCE42AFB6}"/>
            </c:ext>
          </c:extLst>
        </c:ser>
        <c:dLbls>
          <c:showVal val="1"/>
        </c:dLbls>
        <c:gapWidth val="27"/>
        <c:overlap val="100"/>
        <c:axId val="229910952"/>
        <c:axId val="229917384"/>
      </c:barChart>
      <c:catAx>
        <c:axId val="229910952"/>
        <c:scaling>
          <c:orientation val="minMax"/>
        </c:scaling>
        <c:axPos val="b"/>
        <c:numFmt formatCode="General" sourceLinked="1"/>
        <c:majorTickMark val="none"/>
        <c:tickLblPos val="none"/>
        <c:spPr>
          <a:ln w="19038">
            <a:solidFill>
              <a:srgbClr val="44546A"/>
            </a:solidFill>
          </a:ln>
        </c:spPr>
        <c:txPr>
          <a:bodyPr/>
          <a:lstStyle/>
          <a:p>
            <a:pPr>
              <a:defRPr lang="en-US"/>
            </a:pPr>
            <a:endParaRPr lang="de-DE"/>
          </a:p>
        </c:txPr>
        <c:crossAx val="229917384"/>
        <c:crosses val="autoZero"/>
        <c:auto val="1"/>
        <c:lblAlgn val="ctr"/>
        <c:lblOffset val="100"/>
      </c:catAx>
      <c:valAx>
        <c:axId val="229917384"/>
        <c:scaling>
          <c:orientation val="minMax"/>
          <c:max val="6.0"/>
        </c:scaling>
        <c:axPos val="l"/>
        <c:title>
          <c:tx>
            <c:rich>
              <a:bodyPr/>
              <a:lstStyle/>
              <a:p>
                <a:pPr>
                  <a:defRPr lang="en-US"/>
                </a:pPr>
                <a:r>
                  <a:rPr lang="en-US" sz="1400" b="0" dirty="0">
                    <a:solidFill>
                      <a:srgbClr val="44546A"/>
                    </a:solidFill>
                  </a:rPr>
                  <a:t>Mean value</a:t>
                </a:r>
                <a:endParaRPr lang="en-US" sz="1400" b="0" baseline="30000" dirty="0">
                  <a:solidFill>
                    <a:srgbClr val="44546A"/>
                  </a:solidFill>
                </a:endParaRPr>
              </a:p>
            </c:rich>
          </c:tx>
          <c:layout>
            <c:manualLayout>
              <c:xMode val="edge"/>
              <c:yMode val="edge"/>
              <c:x val="0.0299671797814034"/>
              <c:y val="0.269780929709889"/>
            </c:manualLayout>
          </c:layout>
        </c:title>
        <c:numFmt formatCode="General" sourceLinked="1"/>
        <c:tickLblPos val="nextTo"/>
        <c:spPr>
          <a:ln w="19038">
            <a:solidFill>
              <a:srgbClr val="44546A"/>
            </a:solidFill>
          </a:ln>
        </c:spPr>
        <c:txPr>
          <a:bodyPr/>
          <a:lstStyle/>
          <a:p>
            <a:pPr>
              <a:defRPr lang="en-US" sz="1400">
                <a:solidFill>
                  <a:srgbClr val="44546A"/>
                </a:solidFill>
              </a:defRPr>
            </a:pPr>
            <a:endParaRPr lang="de-DE"/>
          </a:p>
        </c:txPr>
        <c:crossAx val="229910952"/>
        <c:crosses val="autoZero"/>
        <c:crossBetween val="between"/>
        <c:majorUnit val="1.0"/>
      </c:valAx>
      <c:spPr>
        <a:noFill/>
        <a:ln w="25400">
          <a:noFill/>
        </a:ln>
      </c:spPr>
    </c:plotArea>
    <c:plotVisOnly val="1"/>
    <c:dispBlanksAs val="gap"/>
  </c:chart>
  <c:txPr>
    <a:bodyPr/>
    <a:lstStyle/>
    <a:p>
      <a:pPr>
        <a:defRPr sz="1799">
          <a:latin typeface="Arial" panose="020B0604020202020204" pitchFamily="34" charset="0"/>
          <a:cs typeface="Arial" panose="020B0604020202020204" pitchFamily="34" charset="0"/>
        </a:defRPr>
      </a:pPr>
      <a:endParaRPr lang="de-DE"/>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0.35345</cdr:x>
      <cdr:y>0.3804</cdr:y>
    </cdr:from>
    <cdr:to>
      <cdr:x>0.38793</cdr:x>
      <cdr:y>0.41772</cdr:y>
    </cdr:to>
    <cdr:sp macro="" textlink="">
      <cdr:nvSpPr>
        <cdr:cNvPr id="2" name="TextBox 1"/>
        <cdr:cNvSpPr txBox="1"/>
      </cdr:nvSpPr>
      <cdr:spPr>
        <a:xfrm xmlns:a="http://schemas.openxmlformats.org/drawingml/2006/main">
          <a:off x="2952328" y="1725694"/>
          <a:ext cx="288032"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0.35345</cdr:x>
      <cdr:y>0.3804</cdr:y>
    </cdr:from>
    <cdr:to>
      <cdr:x>0.38793</cdr:x>
      <cdr:y>0.41772</cdr:y>
    </cdr:to>
    <cdr:sp macro="" textlink="">
      <cdr:nvSpPr>
        <cdr:cNvPr id="2" name="TextBox 1"/>
        <cdr:cNvSpPr txBox="1"/>
      </cdr:nvSpPr>
      <cdr:spPr>
        <a:xfrm xmlns:a="http://schemas.openxmlformats.org/drawingml/2006/main">
          <a:off x="2952328" y="1725694"/>
          <a:ext cx="288032"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0.08581</cdr:x>
      <cdr:y>0.74625</cdr:y>
    </cdr:from>
    <cdr:to>
      <cdr:x>0.23534</cdr:x>
      <cdr:y>0.88873</cdr:y>
    </cdr:to>
    <cdr:sp macro="" textlink="">
      <cdr:nvSpPr>
        <cdr:cNvPr id="2" name="TextBox 20">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F18801A5-4D49-48D7-B6C1-C6C697A7DA77}"/>
            </a:ext>
          </a:extLst>
        </cdr:cNvPr>
        <cdr:cNvSpPr txBox="1"/>
      </cdr:nvSpPr>
      <cdr:spPr>
        <a:xfrm xmlns:a="http://schemas.openxmlformats.org/drawingml/2006/main">
          <a:off x="910570" y="3103254"/>
          <a:ext cx="1586685" cy="5924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Total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cholesterol</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0.47886</cdr:x>
      <cdr:y>0.74408</cdr:y>
    </cdr:from>
    <cdr:to>
      <cdr:x>0.61804</cdr:x>
      <cdr:y>0.88655</cdr:y>
    </cdr:to>
    <cdr:sp macro="" textlink="">
      <cdr:nvSpPr>
        <cdr:cNvPr id="3" name="TextBox 21">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28D484A4-297B-4507-B331-2220C7FA5D1C}"/>
            </a:ext>
          </a:extLst>
        </cdr:cNvPr>
        <cdr:cNvSpPr txBox="1"/>
      </cdr:nvSpPr>
      <cdr:spPr>
        <a:xfrm xmlns:a="http://schemas.openxmlformats.org/drawingml/2006/main">
          <a:off x="5081251" y="3094210"/>
          <a:ext cx="1476859" cy="5924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LDL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cholesterol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0.2657</cdr:x>
      <cdr:y>0.74517</cdr:y>
    </cdr:from>
    <cdr:to>
      <cdr:x>0.43989</cdr:x>
      <cdr:y>0.88764</cdr:y>
    </cdr:to>
    <cdr:sp macro="" textlink="">
      <cdr:nvSpPr>
        <cdr:cNvPr id="5" name="TextBox 25">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812ED983-16CA-40FC-8E68-84B9253E1F80}"/>
            </a:ext>
          </a:extLst>
        </cdr:cNvPr>
        <cdr:cNvSpPr txBox="1"/>
      </cdr:nvSpPr>
      <cdr:spPr>
        <a:xfrm xmlns:a="http://schemas.openxmlformats.org/drawingml/2006/main">
          <a:off x="2819383" y="3098762"/>
          <a:ext cx="1848355" cy="5924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HDL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cholesterol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0.67147</cdr:x>
      <cdr:y>0.74625</cdr:y>
    </cdr:from>
    <cdr:to>
      <cdr:x>0.82387</cdr:x>
      <cdr:y>0.84863</cdr:y>
    </cdr:to>
    <cdr:sp macro="" textlink="">
      <cdr:nvSpPr>
        <cdr:cNvPr id="6" name="TextBox 26">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4F215A8A-3BBA-4B7B-A56B-36053C6B447B}"/>
            </a:ext>
          </a:extLst>
        </cdr:cNvPr>
        <cdr:cNvSpPr txBox="1"/>
      </cdr:nvSpPr>
      <cdr:spPr>
        <a:xfrm xmlns:a="http://schemas.openxmlformats.org/drawingml/2006/main">
          <a:off x="7125064" y="3103234"/>
          <a:ext cx="1617138" cy="4257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Triglycerides</a:t>
          </a:r>
        </a:p>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0.3737</cdr:x>
      <cdr:y>0.54408</cdr:y>
    </cdr:from>
    <cdr:to>
      <cdr:x>0.3737</cdr:x>
      <cdr:y>0.58798</cdr:y>
    </cdr:to>
    <cdr:cxnSp macro="">
      <cdr:nvCxnSpPr>
        <cdr:cNvPr id="18" name="Straight Arrow Connector 17">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635479C5-D35D-4764-9FFC-F98963A22C84}"/>
            </a:ext>
          </a:extLst>
        </cdr:cNvPr>
        <cdr:cNvCxnSpPr>
          <a:cxnSpLocks xmlns:a="http://schemas.openxmlformats.org/drawingml/2006/main"/>
        </cdr:cNvCxnSpPr>
      </cdr:nvCxnSpPr>
      <cdr:spPr>
        <a:xfrm xmlns:a="http://schemas.openxmlformats.org/drawingml/2006/main" rot="16200000">
          <a:off x="2978312" y="1768384"/>
          <a:ext cx="137152" cy="0"/>
        </a:xfrm>
        <a:prstGeom xmlns:a="http://schemas.openxmlformats.org/drawingml/2006/main" prst="straightConnector1">
          <a:avLst/>
        </a:prstGeom>
        <a:ln xmlns:a="http://schemas.openxmlformats.org/drawingml/2006/main" w="19050">
          <a:solidFill>
            <a:srgbClr val="FF66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0.37829</cdr:x>
      <cdr:y>0.55417</cdr:y>
    </cdr:from>
    <cdr:to>
      <cdr:x>0.42315</cdr:x>
      <cdr:y>0.59858</cdr:y>
    </cdr:to>
    <cdr:sp macro="" textlink="">
      <cdr:nvSpPr>
        <cdr:cNvPr id="21" name="TextBox 115">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EBB49F65-F0C8-4B07-8CAE-F6F8475C1FD0}"/>
            </a:ext>
          </a:extLst>
        </cdr:cNvPr>
        <cdr:cNvSpPr txBox="1"/>
      </cdr:nvSpPr>
      <cdr:spPr>
        <a:xfrm xmlns:a="http://schemas.openxmlformats.org/drawingml/2006/main">
          <a:off x="4014089" y="2304481"/>
          <a:ext cx="476016"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6600"/>
              </a:solidFill>
              <a:latin typeface="Arial"/>
              <a:cs typeface="+mn-cs"/>
            </a:rPr>
            <a:t>0.08</a:t>
          </a:r>
          <a:r>
            <a:rPr lang="en-US" sz="1200" b="1" baseline="30000" dirty="0">
              <a:solidFill>
                <a:srgbClr val="FF6600"/>
              </a:solidFill>
              <a:latin typeface="Arial"/>
              <a:cs typeface="+mn-cs"/>
            </a:rPr>
            <a:t>a</a:t>
          </a:r>
          <a:endParaRPr lang="en-US" sz="1200" b="1" dirty="0">
            <a:solidFill>
              <a:srgbClr val="FF6600"/>
            </a:solidFill>
            <a:latin typeface="Arial"/>
            <a:cs typeface="+mn-cs"/>
          </a:endParaRPr>
        </a:p>
      </cdr:txBody>
    </cdr:sp>
  </cdr:relSizeAnchor>
  <cdr:relSizeAnchor xmlns:cdr="http://schemas.openxmlformats.org/drawingml/2006/chartDrawing">
    <cdr:from>
      <cdr:x>0.12692</cdr:x>
      <cdr:y>0.12139</cdr:y>
    </cdr:from>
    <cdr:to>
      <cdr:x>0.18583</cdr:x>
      <cdr:y>0.15364</cdr:y>
    </cdr:to>
    <cdr:sp macro="" textlink="">
      <cdr:nvSpPr>
        <cdr:cNvPr id="24" name="Left Bracket 23">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0608BE38-D04C-455B-B0BC-F9E20035178B}"/>
            </a:ext>
          </a:extLst>
        </cdr:cNvPr>
        <cdr:cNvSpPr/>
      </cdr:nvSpPr>
      <cdr:spPr>
        <a:xfrm xmlns:a="http://schemas.openxmlformats.org/drawingml/2006/main" rot="5400000">
          <a:off x="1224626" y="189496"/>
          <a:ext cx="100755" cy="480272"/>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0.14556</cdr:x>
      <cdr:y>0.07554</cdr:y>
    </cdr:from>
    <cdr:to>
      <cdr:x>0.16791</cdr:x>
      <cdr:y>0.14215</cdr:y>
    </cdr:to>
    <cdr:sp macro="" textlink="">
      <cdr:nvSpPr>
        <cdr:cNvPr id="25" name="TextBox 39">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209B6E43-78A6-4F19-AB0C-44FAD639B7E8}"/>
            </a:ext>
          </a:extLst>
        </cdr:cNvPr>
        <cdr:cNvSpPr txBox="1"/>
      </cdr:nvSpPr>
      <cdr:spPr>
        <a:xfrm xmlns:a="http://schemas.openxmlformats.org/drawingml/2006/main">
          <a:off x="1544558" y="314128"/>
          <a:ext cx="237159"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0.31772</cdr:x>
      <cdr:y>0.48765</cdr:y>
    </cdr:from>
    <cdr:to>
      <cdr:x>0.37777</cdr:x>
      <cdr:y>0.5199</cdr:y>
    </cdr:to>
    <cdr:sp macro="" textlink="">
      <cdr:nvSpPr>
        <cdr:cNvPr id="26" name="Left Bracket 25">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0608BE38-D04C-455B-B0BC-F9E20035178B}"/>
            </a:ext>
          </a:extLst>
        </cdr:cNvPr>
        <cdr:cNvSpPr/>
      </cdr:nvSpPr>
      <cdr:spPr>
        <a:xfrm xmlns:a="http://schemas.openxmlformats.org/drawingml/2006/main" rot="5400000">
          <a:off x="2784890" y="1329082"/>
          <a:ext cx="100756" cy="489611"/>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0.337</cdr:x>
      <cdr:y>0.42983</cdr:y>
    </cdr:from>
    <cdr:to>
      <cdr:x>0.35978</cdr:x>
      <cdr:y>0.49644</cdr:y>
    </cdr:to>
    <cdr:sp macro="" textlink="">
      <cdr:nvSpPr>
        <cdr:cNvPr id="27" name="TextBox 39">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209B6E43-78A6-4F19-AB0C-44FAD639B7E8}"/>
            </a:ext>
          </a:extLst>
        </cdr:cNvPr>
        <cdr:cNvSpPr txBox="1"/>
      </cdr:nvSpPr>
      <cdr:spPr>
        <a:xfrm xmlns:a="http://schemas.openxmlformats.org/drawingml/2006/main">
          <a:off x="3575955" y="1787421"/>
          <a:ext cx="24172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0.50896</cdr:x>
      <cdr:y>0.33137</cdr:y>
    </cdr:from>
    <cdr:to>
      <cdr:x>0.56901</cdr:x>
      <cdr:y>0.36362</cdr:y>
    </cdr:to>
    <cdr:sp macro="" textlink="">
      <cdr:nvSpPr>
        <cdr:cNvPr id="28" name="Left Bracket 27">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0608BE38-D04C-455B-B0BC-F9E20035178B}"/>
            </a:ext>
          </a:extLst>
        </cdr:cNvPr>
        <cdr:cNvSpPr/>
      </cdr:nvSpPr>
      <cdr:spPr>
        <a:xfrm xmlns:a="http://schemas.openxmlformats.org/drawingml/2006/main" rot="5400000">
          <a:off x="4344156" y="840836"/>
          <a:ext cx="100756" cy="489612"/>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0.52602</cdr:x>
      <cdr:y>0.28215</cdr:y>
    </cdr:from>
    <cdr:to>
      <cdr:x>0.54939</cdr:x>
      <cdr:y>0.34876</cdr:y>
    </cdr:to>
    <cdr:sp macro="" textlink="">
      <cdr:nvSpPr>
        <cdr:cNvPr id="29" name="TextBox 39">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209B6E43-78A6-4F19-AB0C-44FAD639B7E8}"/>
            </a:ext>
          </a:extLst>
        </cdr:cNvPr>
        <cdr:cNvSpPr txBox="1"/>
      </cdr:nvSpPr>
      <cdr:spPr>
        <a:xfrm xmlns:a="http://schemas.openxmlformats.org/drawingml/2006/main">
          <a:off x="5581673" y="1173303"/>
          <a:ext cx="24798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0.70804</cdr:x>
      <cdr:y>0.45789</cdr:y>
    </cdr:from>
    <cdr:to>
      <cdr:x>0.76809</cdr:x>
      <cdr:y>0.49014</cdr:y>
    </cdr:to>
    <cdr:sp macro="" textlink="">
      <cdr:nvSpPr>
        <cdr:cNvPr id="30" name="Left Bracket 29">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0608BE38-D04C-455B-B0BC-F9E20035178B}"/>
            </a:ext>
          </a:extLst>
        </cdr:cNvPr>
        <cdr:cNvSpPr/>
      </cdr:nvSpPr>
      <cdr:spPr>
        <a:xfrm xmlns:a="http://schemas.openxmlformats.org/drawingml/2006/main" rot="5400000">
          <a:off x="5967395" y="1236118"/>
          <a:ext cx="100756" cy="489612"/>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0.72237</cdr:x>
      <cdr:y>0.41103</cdr:y>
    </cdr:from>
    <cdr:to>
      <cdr:x>0.74515</cdr:x>
      <cdr:y>0.47764</cdr:y>
    </cdr:to>
    <cdr:sp macro="" textlink="">
      <cdr:nvSpPr>
        <cdr:cNvPr id="31" name="TextBox 39">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209B6E43-78A6-4F19-AB0C-44FAD639B7E8}"/>
            </a:ext>
          </a:extLst>
        </cdr:cNvPr>
        <cdr:cNvSpPr txBox="1"/>
      </cdr:nvSpPr>
      <cdr:spPr>
        <a:xfrm xmlns:a="http://schemas.openxmlformats.org/drawingml/2006/main">
          <a:off x="7665171" y="1709242"/>
          <a:ext cx="241721"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0.9081</cdr:x>
      <cdr:y>0.15774</cdr:y>
    </cdr:from>
    <cdr:to>
      <cdr:x>0.96815</cdr:x>
      <cdr:y>0.18999</cdr:y>
    </cdr:to>
    <cdr:sp macro="" textlink="">
      <cdr:nvSpPr>
        <cdr:cNvPr id="32" name="Left Bracket 31">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20642AE6-1E46-4A6D-BE58-CC1D7F944B7F}"/>
            </a:ext>
          </a:extLst>
        </cdr:cNvPr>
        <cdr:cNvSpPr/>
      </cdr:nvSpPr>
      <cdr:spPr>
        <a:xfrm xmlns:a="http://schemas.openxmlformats.org/drawingml/2006/main" rot="5400000">
          <a:off x="7598531" y="298383"/>
          <a:ext cx="100756" cy="489611"/>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0.92635</cdr:x>
      <cdr:y>0.11009</cdr:y>
    </cdr:from>
    <cdr:to>
      <cdr:x>0.94913</cdr:x>
      <cdr:y>0.1767</cdr:y>
    </cdr:to>
    <cdr:sp macro="" textlink="">
      <cdr:nvSpPr>
        <cdr:cNvPr id="33" name="TextBox 39">
          <a:extLst xmlns:a="http://schemas.openxmlformats.org/drawingml/2006/main">
            <a:ext uri="{FF2B5EF4-FFF2-40B4-BE49-F238E27FC236}">
              <a16:creationId xmlns:a16="http://schemas.microsoft.com/office/drawing/2014/main" xmlns:a="http://schemas.openxmlformats.org/drawingml/2006/main" xmlns:cdr="http://schemas.openxmlformats.org/drawingml/2006/chartDrawing" xmlns:c="http://schemas.openxmlformats.org/drawingml/2006/chart" xmlns="" id="{B55140B6-FCE6-4488-B4E5-0880D0BBE568}"/>
            </a:ext>
          </a:extLst>
        </cdr:cNvPr>
        <cdr:cNvSpPr txBox="1"/>
      </cdr:nvSpPr>
      <cdr:spPr>
        <a:xfrm xmlns:a="http://schemas.openxmlformats.org/drawingml/2006/main">
          <a:off x="9829631" y="457802"/>
          <a:ext cx="24172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3DEC95-AA1F-4928-BF31-418187ED3281}" type="datetimeFigureOut">
              <a:rPr lang="en-GB" smtClean="0"/>
              <a:pPr/>
              <a:t>24.07.2019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DEF22B-9A79-4C26-976C-B5CED4BB150E}" type="slidenum">
              <a:rPr lang="en-GB" smtClean="0"/>
              <a:pPr/>
              <a:t>‹Nr.›</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1477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57172-BC8C-924A-8875-5AF02A436113}" type="datetimeFigureOut">
              <a:rPr lang="en-US" smtClean="0"/>
              <a:pPr/>
              <a:t>24.07.2019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8D311-A15E-D747-87D9-326963096DF2}" type="slidenum">
              <a:rPr lang="en-US" smtClean="0"/>
              <a:pPr/>
              <a:t>‹Nr.›</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40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6_Title with Authors and affiliations">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D0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5BB045-01BE-4F77-8C62-B342614274BC}"/>
              </a:ext>
            </a:extLst>
          </p:cNvPr>
          <p:cNvSpPr>
            <a:spLocks noGrp="1"/>
          </p:cNvSpPr>
          <p:nvPr>
            <p:ph type="body" sz="quarter" idx="10" hasCustomPrompt="1"/>
          </p:nvPr>
        </p:nvSpPr>
        <p:spPr>
          <a:xfrm>
            <a:off x="904002" y="2237873"/>
            <a:ext cx="9232774" cy="1948859"/>
          </a:xfrm>
          <a:prstGeom prst="rect">
            <a:avLst/>
          </a:prstGeom>
        </p:spPr>
        <p:txBody>
          <a:bodyPr lIns="0" tIns="0" rIns="0" bIns="0">
            <a:noAutofit/>
          </a:bodyPr>
          <a:lstStyle>
            <a:lvl1pPr marL="0" indent="0">
              <a:lnSpc>
                <a:spcPts val="4800"/>
              </a:lnSpc>
              <a:spcBef>
                <a:spcPts val="0"/>
              </a:spcBef>
              <a:buNone/>
              <a:defRPr sz="4600" b="1" spc="-80" baseline="0">
                <a:solidFill>
                  <a:srgbClr val="071D49"/>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TITLE</a:t>
            </a:r>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B88AAD-7B20-4FF9-9007-CD9DAD2B0B22}"/>
              </a:ext>
            </a:extLst>
          </p:cNvPr>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7" name="Text Placeholder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CC12DA-4B7C-43E9-BD0A-93B553EDA3A3}"/>
              </a:ext>
            </a:extLst>
          </p:cNvPr>
          <p:cNvSpPr>
            <a:spLocks noGrp="1"/>
          </p:cNvSpPr>
          <p:nvPr>
            <p:ph type="body" sz="quarter" idx="11" hasCustomPrompt="1"/>
          </p:nvPr>
        </p:nvSpPr>
        <p:spPr>
          <a:xfrm>
            <a:off x="904002" y="5590032"/>
            <a:ext cx="8845534" cy="859536"/>
          </a:xfrm>
          <a:prstGeom prst="rect">
            <a:avLst/>
          </a:prstGeom>
        </p:spPr>
        <p:txBody>
          <a:bodyPr lIns="0" tIns="0" rIns="0" bIns="0"/>
          <a:lstStyle>
            <a:lvl1pPr marL="0" indent="0">
              <a:buNone/>
              <a:defRPr sz="1200" i="1">
                <a:solidFill>
                  <a:srgbClr val="071D49"/>
                </a:solidFill>
                <a:latin typeface="+mj-lt"/>
              </a:defRPr>
            </a:lvl1pPr>
            <a:lvl2pPr marL="185738" indent="0">
              <a:buNone/>
              <a:defRPr/>
            </a:lvl2pPr>
            <a:lvl3pPr marL="381000" indent="0">
              <a:buNone/>
              <a:defRPr/>
            </a:lvl3pPr>
            <a:lvl4pPr marL="552450" indent="0">
              <a:buNone/>
              <a:defRPr/>
            </a:lvl4pPr>
            <a:lvl5pPr marL="715962" indent="0">
              <a:buNone/>
              <a:defRPr/>
            </a:lvl5pPr>
          </a:lstStyle>
          <a:p>
            <a:pPr lvl="0"/>
            <a:r>
              <a:rPr lang="en-US" dirty="0"/>
              <a:t>Edit Master text styles</a:t>
            </a:r>
          </a:p>
        </p:txBody>
      </p:sp>
      <p:sp>
        <p:nvSpPr>
          <p:cNvPr id="9" name="Sub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958E37-FA42-4F1A-95BB-D082161BDDCB}"/>
              </a:ext>
            </a:extLst>
          </p:cNvPr>
          <p:cNvSpPr>
            <a:spLocks noGrp="1"/>
          </p:cNvSpPr>
          <p:nvPr>
            <p:ph type="subTitle" idx="1"/>
          </p:nvPr>
        </p:nvSpPr>
        <p:spPr>
          <a:xfrm>
            <a:off x="904002" y="4509582"/>
            <a:ext cx="8845534" cy="1046922"/>
          </a:xfrm>
          <a:prstGeom prst="rect">
            <a:avLst/>
          </a:prstGeom>
        </p:spPr>
        <p:txBody>
          <a:bodyPr lIns="0" tIns="0" rIns="0" bIns="0">
            <a:normAutofit/>
          </a:bodyPr>
          <a:lstStyle>
            <a:lvl1pPr marL="0" indent="0" algn="l">
              <a:buNone/>
              <a:defRPr sz="1600" b="1" i="0">
                <a:solidFill>
                  <a:srgbClr val="071D49"/>
                </a:solidFill>
                <a:effectLst/>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556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with copy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cxnSp>
        <p:nvCxnSpPr>
          <p:cNvPr id="7" name="Straight Connecto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3F2F77-D80F-4B57-99F1-EDDA4B359CA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sp>
        <p:nvSpPr>
          <p:cNvPr id="14"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2" hasCustomPrompt="1"/>
          </p:nvPr>
        </p:nvSpPr>
        <p:spPr>
          <a:xfrm>
            <a:off x="673100" y="1643157"/>
            <a:ext cx="11075988" cy="3690474"/>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dirty="0"/>
              <a:t>Top level, </a:t>
            </a:r>
            <a:r>
              <a:rPr lang="en-GB" dirty="0" err="1"/>
              <a:t>Raleway</a:t>
            </a:r>
            <a:r>
              <a:rPr lang="en-GB" dirty="0"/>
              <a:t> no bullet</a:t>
            </a:r>
          </a:p>
          <a:p>
            <a:pPr lvl="1">
              <a:buFont typeface="Helvetica" pitchFamily="2" charset="0"/>
              <a:buChar char="⁄"/>
            </a:pPr>
            <a:r>
              <a:rPr lang="en-GB" dirty="0"/>
              <a:t>Second level, </a:t>
            </a:r>
            <a:r>
              <a:rPr lang="en-GB" dirty="0" err="1"/>
              <a:t>Raleway</a:t>
            </a:r>
            <a:r>
              <a:rPr lang="en-GB" dirty="0"/>
              <a:t> bullet point</a:t>
            </a:r>
          </a:p>
          <a:p>
            <a:pPr marL="360000" lvl="2">
              <a:buSzPct val="100000"/>
              <a:buFont typeface="Helvetica" pitchFamily="2" charset="0"/>
              <a:buChar char="●"/>
            </a:pPr>
            <a:r>
              <a:rPr lang="en-GB" dirty="0"/>
              <a:t>Third level, </a:t>
            </a:r>
            <a:r>
              <a:rPr lang="en-GB" dirty="0" err="1"/>
              <a:t>Raleway</a:t>
            </a:r>
            <a:r>
              <a:rPr lang="en-GB" dirty="0"/>
              <a:t> bullet point</a:t>
            </a:r>
          </a:p>
          <a:p>
            <a:pPr marL="540000" lvl="3">
              <a:buFont typeface="Helvetica" pitchFamily="2" charset="0"/>
              <a:buChar char="●"/>
            </a:pPr>
            <a:r>
              <a:rPr lang="en-GB" sz="1000" dirty="0"/>
              <a:t>Fourth level, </a:t>
            </a:r>
            <a:r>
              <a:rPr lang="en-GB" sz="1000" dirty="0" err="1"/>
              <a:t>Raleway</a:t>
            </a:r>
            <a:r>
              <a:rPr lang="en-GB" sz="1000" dirty="0"/>
              <a:t> bullet point</a:t>
            </a:r>
          </a:p>
          <a:p>
            <a:pPr lvl="3"/>
            <a:endParaRPr lang="en-GB" dirty="0"/>
          </a:p>
          <a:p>
            <a:pPr lvl="4"/>
            <a:r>
              <a:rPr lang="en-GB" dirty="0"/>
              <a:t>Sub heading, </a:t>
            </a:r>
            <a:r>
              <a:rPr lang="en-GB" dirty="0" err="1"/>
              <a:t>Raleway</a:t>
            </a:r>
            <a:r>
              <a:rPr lang="en-GB" dirty="0"/>
              <a:t> Bold</a:t>
            </a:r>
          </a:p>
          <a:p>
            <a:pPr lvl="5"/>
            <a:r>
              <a:rPr lang="en-GB" dirty="0"/>
              <a:t>Body copy </a:t>
            </a:r>
            <a:r>
              <a:rPr lang="en-GB" dirty="0" err="1"/>
              <a:t>Raleway</a:t>
            </a:r>
            <a:endParaRPr lang="en-GB" dirty="0"/>
          </a:p>
        </p:txBody>
      </p:sp>
      <p:sp>
        <p:nvSpPr>
          <p:cNvPr id="8"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sp>
        <p:nvSpPr>
          <p:cNvPr id="11"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761B18-C432-4D9D-AFBC-23FB98288959}"/>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pic>
        <p:nvPicPr>
          <p:cNvPr id="13"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12"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31CE7D-A7FA-4D32-AF27-26BE819035EC}"/>
              </a:ext>
            </a:extLst>
          </p:cNvPr>
          <p:cNvSpPr>
            <a:spLocks noGrp="1"/>
          </p:cNvSpPr>
          <p:nvPr>
            <p:ph type="body" sz="quarter" idx="14" hasCustomPrompt="1"/>
          </p:nvPr>
        </p:nvSpPr>
        <p:spPr>
          <a:xfrm>
            <a:off x="673100" y="882191"/>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
        <p:nvSpPr>
          <p:cNvPr id="10"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3E2F62-42DB-4069-90FD-7FC9E8D360D6}"/>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5"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E5E207-6360-42EE-8DC0-6C9AD8F4083D}"/>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671890"/>
      </p:ext>
    </p:extLst>
  </p:cSld>
  <p:clrMapOvr>
    <a:masterClrMapping/>
  </p:clrMapOvr>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with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cxnSp>
        <p:nvCxnSpPr>
          <p:cNvPr id="7" name="Straight Connecto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3F2F77-D80F-4B57-99F1-EDDA4B359CA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sp>
        <p:nvSpPr>
          <p:cNvPr id="8"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sp>
        <p:nvSpPr>
          <p:cNvPr id="11"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761B18-C432-4D9D-AFBC-23FB98288959}"/>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pic>
        <p:nvPicPr>
          <p:cNvPr id="13"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12"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31CE7D-A7FA-4D32-AF27-26BE819035EC}"/>
              </a:ext>
            </a:extLst>
          </p:cNvPr>
          <p:cNvSpPr>
            <a:spLocks noGrp="1"/>
          </p:cNvSpPr>
          <p:nvPr>
            <p:ph type="body" sz="quarter" idx="14" hasCustomPrompt="1"/>
          </p:nvPr>
        </p:nvSpPr>
        <p:spPr>
          <a:xfrm>
            <a:off x="673100" y="882191"/>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
        <p:nvSpPr>
          <p:cNvPr id="10"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3E2F62-42DB-4069-90FD-7FC9E8D360D6}"/>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5"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E5E207-6360-42EE-8DC0-6C9AD8F4083D}"/>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980407"/>
      </p:ext>
    </p:extLst>
  </p:cSld>
  <p:clrMapOvr>
    <a:masterClrMapping/>
  </p:clrMapOvr>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cxnSp>
        <p:nvCxnSpPr>
          <p:cNvPr id="7" name="Straight Connecto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3F2F77-D80F-4B57-99F1-EDDA4B359CA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sp>
        <p:nvSpPr>
          <p:cNvPr id="10"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2" hasCustomPrompt="1"/>
          </p:nvPr>
        </p:nvSpPr>
        <p:spPr>
          <a:xfrm>
            <a:off x="673099" y="2002394"/>
            <a:ext cx="5400675"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br>
              <a:rPr lang="en-GB" dirty="0"/>
            </a:br>
            <a:r>
              <a:rPr lang="en-GB" dirty="0" err="1"/>
              <a:t>tenitate</a:t>
            </a:r>
            <a:r>
              <a:rPr lang="en-GB" dirty="0"/>
              <a:t> </a:t>
            </a:r>
            <a:r>
              <a:rPr lang="en-GB" dirty="0" err="1"/>
              <a:t>conem</a:t>
            </a:r>
            <a:r>
              <a:rPr lang="en-GB" dirty="0"/>
              <a:t> rem que </a:t>
            </a:r>
            <a:r>
              <a:rPr lang="en-GB" dirty="0" err="1"/>
              <a:t>serspietus</a:t>
            </a:r>
            <a:r>
              <a:rPr lang="en-GB" dirty="0"/>
              <a:t> </a:t>
            </a:r>
            <a:br>
              <a:rPr lang="en-GB" dirty="0"/>
            </a:b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br>
              <a:rPr lang="en-GB" dirty="0"/>
            </a:br>
            <a:r>
              <a:rPr lang="en-GB" dirty="0" err="1"/>
              <a:t>molum</a:t>
            </a:r>
            <a:r>
              <a:rPr lang="en-GB" dirty="0"/>
              <a:t> hit, </a:t>
            </a:r>
            <a:r>
              <a:rPr lang="en-GB" dirty="0" err="1"/>
              <a:t>optiassum</a:t>
            </a:r>
            <a:r>
              <a:rPr lang="en-GB" dirty="0"/>
              <a:t>.</a:t>
            </a:r>
          </a:p>
        </p:txBody>
      </p:sp>
      <p:sp>
        <p:nvSpPr>
          <p:cNvPr id="11"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sp>
        <p:nvSpPr>
          <p:cNvPr id="12"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3" hasCustomPrompt="1"/>
          </p:nvPr>
        </p:nvSpPr>
        <p:spPr>
          <a:xfrm>
            <a:off x="6340475" y="2002394"/>
            <a:ext cx="5399905"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br>
              <a:rPr lang="en-GB" dirty="0"/>
            </a:b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14"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381D321-A253-4E70-AA43-718E01758A40}"/>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pic>
        <p:nvPicPr>
          <p:cNvPr id="15" name="Pictur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3C572F-F465-4BAA-BD90-38C84532B88B}"/>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19"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A58EC0-793F-4E7C-B1D3-E759C96768B7}"/>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2FB8B1-0338-49DA-A99B-26C49F6AD030}"/>
              </a:ext>
            </a:extLst>
          </p:cNvPr>
          <p:cNvSpPr>
            <a:spLocks noGrp="1"/>
          </p:cNvSpPr>
          <p:nvPr>
            <p:ph type="body" sz="quarter" idx="16"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22"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F63C24-1E94-4D7D-8E1D-1B84B56A09FF}"/>
              </a:ext>
            </a:extLst>
          </p:cNvPr>
          <p:cNvSpPr>
            <a:spLocks noGrp="1"/>
          </p:cNvSpPr>
          <p:nvPr>
            <p:ph type="body" sz="quarter" idx="17"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7562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7_Custom Layout">
    <p:spTree>
      <p:nvGrpSpPr>
        <p:cNvPr id="1" name=""/>
        <p:cNvGrpSpPr/>
        <p:nvPr/>
      </p:nvGrpSpPr>
      <p:grpSpPr>
        <a:xfrm>
          <a:off x="0" y="0"/>
          <a:ext cx="0" cy="0"/>
          <a:chOff x="0" y="0"/>
          <a:chExt cx="0" cy="0"/>
        </a:xfrm>
      </p:grpSpPr>
      <p:sp>
        <p:nvSpPr>
          <p:cNvPr id="15" name="Rectangle 14"/>
          <p:cNvSpPr/>
          <p:nvPr userDrawn="1"/>
        </p:nvSpPr>
        <p:spPr>
          <a:xfrm>
            <a:off x="4186735" y="-1873"/>
            <a:ext cx="7999911" cy="6872936"/>
          </a:xfrm>
          <a:custGeom>
            <a:avLst/>
            <a:gdLst>
              <a:gd name="connsiteX0" fmla="*/ 0 w 5524500"/>
              <a:gd name="connsiteY0" fmla="*/ 0 h 6859873"/>
              <a:gd name="connsiteX1" fmla="*/ 5524500 w 5524500"/>
              <a:gd name="connsiteY1" fmla="*/ 0 h 6859873"/>
              <a:gd name="connsiteX2" fmla="*/ 5524500 w 5524500"/>
              <a:gd name="connsiteY2" fmla="*/ 6859873 h 6859873"/>
              <a:gd name="connsiteX3" fmla="*/ 0 w 5524500"/>
              <a:gd name="connsiteY3" fmla="*/ 6859873 h 6859873"/>
              <a:gd name="connsiteX4" fmla="*/ 0 w 5524500"/>
              <a:gd name="connsiteY4" fmla="*/ 0 h 6859873"/>
              <a:gd name="connsiteX0" fmla="*/ 2475411 w 7999911"/>
              <a:gd name="connsiteY0" fmla="*/ 0 h 6872936"/>
              <a:gd name="connsiteX1" fmla="*/ 7999911 w 7999911"/>
              <a:gd name="connsiteY1" fmla="*/ 0 h 6872936"/>
              <a:gd name="connsiteX2" fmla="*/ 7999911 w 7999911"/>
              <a:gd name="connsiteY2" fmla="*/ 6859873 h 6872936"/>
              <a:gd name="connsiteX3" fmla="*/ 0 w 7999911"/>
              <a:gd name="connsiteY3" fmla="*/ 6872936 h 6872936"/>
              <a:gd name="connsiteX4" fmla="*/ 2475411 w 7999911"/>
              <a:gd name="connsiteY4" fmla="*/ 0 h 687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911" h="6872936">
                <a:moveTo>
                  <a:pt x="2475411" y="0"/>
                </a:moveTo>
                <a:lnTo>
                  <a:pt x="7999911" y="0"/>
                </a:lnTo>
                <a:lnTo>
                  <a:pt x="7999911" y="6859873"/>
                </a:lnTo>
                <a:lnTo>
                  <a:pt x="0" y="6872936"/>
                </a:lnTo>
                <a:lnTo>
                  <a:pt x="2475411"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sp>
        <p:nvSpPr>
          <p:cNvPr id="10"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2" hasCustomPrompt="1"/>
          </p:nvPr>
        </p:nvSpPr>
        <p:spPr>
          <a:xfrm>
            <a:off x="673100" y="2002394"/>
            <a:ext cx="5400000"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br>
              <a:rPr lang="en-GB" dirty="0"/>
            </a:br>
            <a:r>
              <a:rPr lang="en-GB" dirty="0" err="1"/>
              <a:t>tenitate</a:t>
            </a:r>
            <a:r>
              <a:rPr lang="en-GB" dirty="0"/>
              <a:t> </a:t>
            </a:r>
            <a:r>
              <a:rPr lang="en-GB" dirty="0" err="1"/>
              <a:t>conem</a:t>
            </a:r>
            <a:r>
              <a:rPr lang="en-GB" dirty="0"/>
              <a:t> rem que </a:t>
            </a:r>
            <a:r>
              <a:rPr lang="en-GB" dirty="0" err="1"/>
              <a:t>serspietus</a:t>
            </a:r>
            <a:r>
              <a:rPr lang="en-GB" dirty="0"/>
              <a:t> </a:t>
            </a:r>
            <a:br>
              <a:rPr lang="en-GB" dirty="0"/>
            </a:b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br>
              <a:rPr lang="en-GB" dirty="0"/>
            </a:br>
            <a:r>
              <a:rPr lang="en-GB" dirty="0" err="1"/>
              <a:t>molum</a:t>
            </a:r>
            <a:r>
              <a:rPr lang="en-GB" dirty="0"/>
              <a:t> hit, </a:t>
            </a:r>
            <a:r>
              <a:rPr lang="en-GB" dirty="0" err="1"/>
              <a:t>optiassum</a:t>
            </a:r>
            <a:r>
              <a:rPr lang="en-GB" dirty="0"/>
              <a:t>.</a:t>
            </a:r>
          </a:p>
        </p:txBody>
      </p:sp>
      <p:sp>
        <p:nvSpPr>
          <p:cNvPr id="11"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sp>
        <p:nvSpPr>
          <p:cNvPr id="12"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3" hasCustomPrompt="1"/>
          </p:nvPr>
        </p:nvSpPr>
        <p:spPr>
          <a:xfrm>
            <a:off x="6340381" y="2002394"/>
            <a:ext cx="5400000"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br>
              <a:rPr lang="en-GB" dirty="0"/>
            </a:b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13"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58EAE9-F6C4-45A4-BEE8-44E17CE829BD}"/>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4" name="Straight Connecto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F0C0FD4-5EFB-489E-A8D8-39512404FEA2}"/>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DC84B6E-E8D5-456D-A1E5-F4E5DC8A73F1}"/>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20"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7F9B10-F14F-424F-B623-B93708048B94}"/>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21"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C7B672-DA7E-4C45-878A-DD59EAC49472}"/>
              </a:ext>
            </a:extLst>
          </p:cNvPr>
          <p:cNvSpPr>
            <a:spLocks noGrp="1"/>
          </p:cNvSpPr>
          <p:nvPr>
            <p:ph type="body" sz="quarter" idx="16"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22"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8C40DE-4D17-477E-B2B0-69D874912CAD}"/>
              </a:ext>
            </a:extLst>
          </p:cNvPr>
          <p:cNvSpPr>
            <a:spLocks noGrp="1"/>
          </p:cNvSpPr>
          <p:nvPr>
            <p:ph type="body" sz="quarter" idx="17"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02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sp>
        <p:nvSpPr>
          <p:cNvPr id="11"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sp>
        <p:nvSpPr>
          <p:cNvPr id="12"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3" hasCustomPrompt="1"/>
          </p:nvPr>
        </p:nvSpPr>
        <p:spPr>
          <a:xfrm>
            <a:off x="6340381" y="2002394"/>
            <a:ext cx="540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Table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a:t>
            </a:r>
            <a:r>
              <a:rPr lang="en-GB" dirty="0"/>
              <a:t>.</a:t>
            </a:r>
          </a:p>
        </p:txBody>
      </p:sp>
      <p:sp>
        <p:nvSpPr>
          <p:cNvPr id="14"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4" hasCustomPrompt="1"/>
          </p:nvPr>
        </p:nvSpPr>
        <p:spPr>
          <a:xfrm>
            <a:off x="673100" y="2002393"/>
            <a:ext cx="540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Table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a:t>
            </a:r>
            <a:r>
              <a:rPr lang="en-GB" dirty="0"/>
              <a:t>.</a:t>
            </a:r>
          </a:p>
        </p:txBody>
      </p:sp>
      <p:sp>
        <p:nvSpPr>
          <p:cNvPr id="10"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9B2FF45-684A-4476-8FDF-FD3ED711D4B7}"/>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3" name="Straight Connecto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19D3D7-574F-4A87-9788-F79A134915FC}"/>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36EBB74-16F2-4890-8190-95CC208718C9}"/>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17"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9C3BF51-9EB4-4DDC-AA45-8497C3760F5D}"/>
              </a:ext>
            </a:extLst>
          </p:cNvPr>
          <p:cNvSpPr>
            <a:spLocks noGrp="1"/>
          </p:cNvSpPr>
          <p:nvPr>
            <p:ph type="body" sz="quarter" idx="16"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TABLE STYLE</a:t>
            </a:r>
          </a:p>
        </p:txBody>
      </p:sp>
      <p:sp>
        <p:nvSpPr>
          <p:cNvPr id="2" name="TextBox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C9A0790-2F6F-CA4F-ADE5-B249464E583C}"/>
              </a:ext>
            </a:extLst>
          </p:cNvPr>
          <p:cNvSpPr txBox="1"/>
          <p:nvPr userDrawn="1"/>
        </p:nvSpPr>
        <p:spPr>
          <a:xfrm>
            <a:off x="2241755" y="1386348"/>
            <a:ext cx="0" cy="0"/>
          </a:xfrm>
          <a:prstGeom prst="rect">
            <a:avLst/>
          </a:prstGeom>
          <a:noFill/>
        </p:spPr>
        <p:txBody>
          <a:bodyPr wrap="none" lIns="0" tIns="0" rIns="0" bIns="0" rtlCol="0">
            <a:noAutofit/>
          </a:bodyPr>
          <a:lstStyle/>
          <a:p>
            <a:pPr algn="l"/>
            <a:endParaRPr lang="en-US" dirty="0"/>
          </a:p>
        </p:txBody>
      </p:sp>
      <p:sp>
        <p:nvSpPr>
          <p:cNvPr id="18"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E3BE5B0-7005-4F99-80DA-5AAB74C1F1DC}"/>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E84E3FA-65D7-4911-9E86-400F7849ABC7}"/>
              </a:ext>
            </a:extLst>
          </p:cNvPr>
          <p:cNvSpPr>
            <a:spLocks noGrp="1"/>
          </p:cNvSpPr>
          <p:nvPr>
            <p:ph type="body" sz="quarter" idx="17"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43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sp>
        <p:nvSpPr>
          <p:cNvPr id="10"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sp>
        <p:nvSpPr>
          <p:cNvPr id="12"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4" hasCustomPrompt="1"/>
          </p:nvPr>
        </p:nvSpPr>
        <p:spPr>
          <a:xfrm>
            <a:off x="673099" y="2002393"/>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Chart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7"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5" hasCustomPrompt="1"/>
          </p:nvPr>
        </p:nvSpPr>
        <p:spPr>
          <a:xfrm>
            <a:off x="4493950" y="2002393"/>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Chart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9"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6" hasCustomPrompt="1"/>
          </p:nvPr>
        </p:nvSpPr>
        <p:spPr>
          <a:xfrm>
            <a:off x="8316388" y="2002393"/>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Chart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1"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8246EE-BD6D-49E4-AE67-37B994CA0B8A}"/>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3" name="Straight Connecto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4E2A937-F3B9-4965-AE7D-7C5DD988B9F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5A69AA-326C-48D8-9A1A-9C7485E2D52F}"/>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16"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9830119-D94A-4641-9DB0-42A81B538012}"/>
              </a:ext>
            </a:extLst>
          </p:cNvPr>
          <p:cNvSpPr>
            <a:spLocks noGrp="1"/>
          </p:cNvSpPr>
          <p:nvPr>
            <p:ph type="body" sz="quarter" idx="17"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GRAPH STYLE</a:t>
            </a:r>
          </a:p>
        </p:txBody>
      </p:sp>
      <p:sp>
        <p:nvSpPr>
          <p:cNvPr id="18"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4BA4B9-232A-4C05-AD39-2B39276E4008}"/>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FF9F36E-A64F-49C1-8C8C-E841174FD8BF}"/>
              </a:ext>
            </a:extLst>
          </p:cNvPr>
          <p:cNvSpPr>
            <a:spLocks noGrp="1"/>
          </p:cNvSpPr>
          <p:nvPr>
            <p:ph type="body" sz="quarter" idx="18"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60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sp>
        <p:nvSpPr>
          <p:cNvPr id="10"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sp>
        <p:nvSpPr>
          <p:cNvPr id="15"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6" hasCustomPrompt="1"/>
          </p:nvPr>
        </p:nvSpPr>
        <p:spPr>
          <a:xfrm>
            <a:off x="8316388" y="2002394"/>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3</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9"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3" hasCustomPrompt="1"/>
          </p:nvPr>
        </p:nvSpPr>
        <p:spPr>
          <a:xfrm>
            <a:off x="4494744" y="2002394"/>
            <a:ext cx="3420000"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20"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2" hasCustomPrompt="1"/>
          </p:nvPr>
        </p:nvSpPr>
        <p:spPr>
          <a:xfrm>
            <a:off x="673100" y="2002394"/>
            <a:ext cx="3420000"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1"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6E57ED-5F41-460A-BC6E-20ADA85BEFD8}"/>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2" name="Straight Connector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242F090-0C38-493E-A6F4-7BEA5339419C}"/>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F70C90-95D4-4432-916A-858768B4D66C}"/>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16"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28FA08-BA29-4820-91E9-9B8338EA1091}"/>
              </a:ext>
            </a:extLst>
          </p:cNvPr>
          <p:cNvSpPr>
            <a:spLocks noGrp="1"/>
          </p:cNvSpPr>
          <p:nvPr>
            <p:ph type="body" sz="quarter" idx="18" hasCustomPrompt="1"/>
          </p:nvPr>
        </p:nvSpPr>
        <p:spPr>
          <a:xfrm>
            <a:off x="673099" y="1089025"/>
            <a:ext cx="11067281"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THREE COLUMNS</a:t>
            </a:r>
          </a:p>
        </p:txBody>
      </p:sp>
      <p:sp>
        <p:nvSpPr>
          <p:cNvPr id="17"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55033CD-C42E-454C-8372-8261936C22D0}"/>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8"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260342-2E24-412C-A177-5B032700A72B}"/>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481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with copy no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sp>
        <p:nvSpPr>
          <p:cNvPr id="14"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23011C-889E-40FB-9049-ADF73277EB1E}"/>
              </a:ext>
            </a:extLst>
          </p:cNvPr>
          <p:cNvSpPr>
            <a:spLocks noGrp="1"/>
          </p:cNvSpPr>
          <p:nvPr>
            <p:ph type="body" sz="quarter" idx="12" hasCustomPrompt="1"/>
          </p:nvPr>
        </p:nvSpPr>
        <p:spPr>
          <a:xfrm>
            <a:off x="673100" y="1324657"/>
            <a:ext cx="11075988" cy="4411469"/>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dirty="0"/>
              <a:t>Top level, </a:t>
            </a:r>
            <a:r>
              <a:rPr lang="en-GB" dirty="0" err="1"/>
              <a:t>Raleway</a:t>
            </a:r>
            <a:r>
              <a:rPr lang="en-GB" dirty="0"/>
              <a:t> no bullet</a:t>
            </a:r>
          </a:p>
          <a:p>
            <a:pPr lvl="1">
              <a:buFont typeface="Helvetica" pitchFamily="2" charset="0"/>
              <a:buChar char="⁄"/>
            </a:pPr>
            <a:r>
              <a:rPr lang="en-GB" dirty="0"/>
              <a:t>Second level, </a:t>
            </a:r>
            <a:r>
              <a:rPr lang="en-GB" dirty="0" err="1"/>
              <a:t>Raleway</a:t>
            </a:r>
            <a:r>
              <a:rPr lang="en-GB" dirty="0"/>
              <a:t> bullet point</a:t>
            </a:r>
          </a:p>
          <a:p>
            <a:pPr marL="360000" lvl="2">
              <a:buSzPct val="100000"/>
              <a:buFont typeface="Helvetica" pitchFamily="2" charset="0"/>
              <a:buChar char="●"/>
            </a:pPr>
            <a:r>
              <a:rPr lang="en-GB" dirty="0"/>
              <a:t>Third level, </a:t>
            </a:r>
            <a:r>
              <a:rPr lang="en-GB" dirty="0" err="1"/>
              <a:t>Raleway</a:t>
            </a:r>
            <a:r>
              <a:rPr lang="en-GB" dirty="0"/>
              <a:t> bullet point</a:t>
            </a:r>
          </a:p>
          <a:p>
            <a:pPr marL="540000" lvl="3">
              <a:buFont typeface="Helvetica" pitchFamily="2" charset="0"/>
              <a:buChar char="●"/>
            </a:pPr>
            <a:r>
              <a:rPr lang="en-GB" sz="1000" dirty="0"/>
              <a:t>Fourth level, </a:t>
            </a:r>
            <a:r>
              <a:rPr lang="en-GB" sz="1000" dirty="0" err="1"/>
              <a:t>Raleway</a:t>
            </a:r>
            <a:r>
              <a:rPr lang="en-GB" sz="1000" dirty="0"/>
              <a:t> bullet point</a:t>
            </a:r>
          </a:p>
          <a:p>
            <a:pPr lvl="3"/>
            <a:endParaRPr lang="en-GB" dirty="0"/>
          </a:p>
          <a:p>
            <a:pPr lvl="4"/>
            <a:r>
              <a:rPr lang="en-GB" dirty="0"/>
              <a:t>Sub heading, </a:t>
            </a:r>
            <a:r>
              <a:rPr lang="en-GB" dirty="0" err="1"/>
              <a:t>Raleway</a:t>
            </a:r>
            <a:r>
              <a:rPr lang="en-GB" dirty="0"/>
              <a:t> Bold</a:t>
            </a:r>
          </a:p>
          <a:p>
            <a:pPr lvl="5"/>
            <a:r>
              <a:rPr lang="en-GB" dirty="0"/>
              <a:t>Body copy </a:t>
            </a:r>
            <a:r>
              <a:rPr lang="en-GB" dirty="0" err="1"/>
              <a:t>Raleway</a:t>
            </a:r>
            <a:endParaRPr lang="en-GB" dirty="0"/>
          </a:p>
        </p:txBody>
      </p:sp>
      <p:sp>
        <p:nvSpPr>
          <p:cNvPr id="8"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pic>
        <p:nvPicPr>
          <p:cNvPr id="13"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12"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31CE7D-A7FA-4D32-AF27-26BE819035EC}"/>
              </a:ext>
            </a:extLst>
          </p:cNvPr>
          <p:cNvSpPr>
            <a:spLocks noGrp="1"/>
          </p:cNvSpPr>
          <p:nvPr>
            <p:ph type="body" sz="quarter" idx="14" hasCustomPrompt="1"/>
          </p:nvPr>
        </p:nvSpPr>
        <p:spPr>
          <a:xfrm>
            <a:off x="673100" y="411288"/>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
        <p:nvSpPr>
          <p:cNvPr id="1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1AFCCF-B590-4166-A970-EAC17D61590E}"/>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6"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F219CF-16FB-44B7-8AFE-00CAEBE610DE}"/>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860440"/>
      </p:ext>
    </p:extLst>
  </p:cSld>
  <p:clrMapOvr>
    <a:masterClrMapping/>
  </p:clrMapOvr>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only no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sp>
        <p:nvSpPr>
          <p:cNvPr id="8"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pic>
        <p:nvPicPr>
          <p:cNvPr id="13"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16"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F219CF-16FB-44B7-8AFE-00CAEBE610DE}"/>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10"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267B602-2CE0-4EB3-B772-B82F7547D142}"/>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9"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79D193-B523-4DD9-9D7C-2919E0707DEE}"/>
              </a:ext>
            </a:extLst>
          </p:cNvPr>
          <p:cNvSpPr>
            <a:spLocks noGrp="1"/>
          </p:cNvSpPr>
          <p:nvPr>
            <p:ph type="body" sz="quarter" idx="14" hasCustomPrompt="1"/>
          </p:nvPr>
        </p:nvSpPr>
        <p:spPr>
          <a:xfrm>
            <a:off x="673100" y="411288"/>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070064"/>
      </p:ext>
    </p:extLst>
  </p:cSld>
  <p:clrMapOvr>
    <a:masterClrMapping/>
  </p:clrMapOvr>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with 2 columns no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5663" t="79880"/>
          <a:stretch/>
        </p:blipFill>
        <p:spPr>
          <a:xfrm>
            <a:off x="11663264" y="5477068"/>
            <a:ext cx="528735" cy="1379057"/>
          </a:xfrm>
          <a:prstGeom prst="rect">
            <a:avLst/>
          </a:prstGeom>
        </p:spPr>
      </p:pic>
      <p:sp>
        <p:nvSpPr>
          <p:cNvPr id="8" name="Slide Number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‹Nr.›</a:t>
            </a:fld>
            <a:endParaRPr lang="en-GB" dirty="0"/>
          </a:p>
        </p:txBody>
      </p:sp>
      <p:pic>
        <p:nvPicPr>
          <p:cNvPr id="13" name="Pictur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1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1AFCCF-B590-4166-A970-EAC17D61590E}"/>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6"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F219CF-16FB-44B7-8AFE-00CAEBE610DE}"/>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10"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CBB1DA-7E17-4539-8CEC-E5263021038A}"/>
              </a:ext>
            </a:extLst>
          </p:cNvPr>
          <p:cNvSpPr>
            <a:spLocks noGrp="1"/>
          </p:cNvSpPr>
          <p:nvPr>
            <p:ph type="body" sz="quarter" idx="16" hasCustomPrompt="1"/>
          </p:nvPr>
        </p:nvSpPr>
        <p:spPr>
          <a:xfrm>
            <a:off x="673099" y="1329294"/>
            <a:ext cx="5400675"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br>
              <a:rPr lang="en-GB" dirty="0"/>
            </a:br>
            <a:r>
              <a:rPr lang="en-GB" dirty="0" err="1"/>
              <a:t>tenitate</a:t>
            </a:r>
            <a:r>
              <a:rPr lang="en-GB" dirty="0"/>
              <a:t> </a:t>
            </a:r>
            <a:r>
              <a:rPr lang="en-GB" dirty="0" err="1"/>
              <a:t>conem</a:t>
            </a:r>
            <a:r>
              <a:rPr lang="en-GB" dirty="0"/>
              <a:t> rem que </a:t>
            </a:r>
            <a:r>
              <a:rPr lang="en-GB" dirty="0" err="1"/>
              <a:t>serspietus</a:t>
            </a:r>
            <a:r>
              <a:rPr lang="en-GB" dirty="0"/>
              <a:t> </a:t>
            </a:r>
            <a:br>
              <a:rPr lang="en-GB" dirty="0"/>
            </a:b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br>
              <a:rPr lang="en-GB" dirty="0"/>
            </a:br>
            <a:r>
              <a:rPr lang="en-GB" dirty="0" err="1"/>
              <a:t>molum</a:t>
            </a:r>
            <a:r>
              <a:rPr lang="en-GB" dirty="0"/>
              <a:t> hit, </a:t>
            </a:r>
            <a:r>
              <a:rPr lang="en-GB" dirty="0" err="1"/>
              <a:t>optiassum</a:t>
            </a:r>
            <a:r>
              <a:rPr lang="en-GB" dirty="0"/>
              <a:t>.</a:t>
            </a:r>
          </a:p>
        </p:txBody>
      </p:sp>
      <p:sp>
        <p:nvSpPr>
          <p:cNvPr id="11"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48EE78-DBD7-4EBC-9217-86DDD8B12096}"/>
              </a:ext>
            </a:extLst>
          </p:cNvPr>
          <p:cNvSpPr>
            <a:spLocks noGrp="1"/>
          </p:cNvSpPr>
          <p:nvPr>
            <p:ph type="body" sz="quarter" idx="17" hasCustomPrompt="1"/>
          </p:nvPr>
        </p:nvSpPr>
        <p:spPr>
          <a:xfrm>
            <a:off x="6340475" y="1329294"/>
            <a:ext cx="5399905"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br>
              <a:rPr lang="en-GB" dirty="0"/>
            </a:b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21"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69F944B-28D3-436E-9119-5599925032CC}"/>
              </a:ext>
            </a:extLst>
          </p:cNvPr>
          <p:cNvSpPr>
            <a:spLocks noGrp="1"/>
          </p:cNvSpPr>
          <p:nvPr>
            <p:ph type="body" sz="quarter" idx="14" hasCustomPrompt="1"/>
          </p:nvPr>
        </p:nvSpPr>
        <p:spPr>
          <a:xfrm>
            <a:off x="673100" y="411288"/>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5852749"/>
      </p:ext>
    </p:extLst>
  </p:cSld>
  <p:clrMapOvr>
    <a:masterClrMapping/>
  </p:clrMapOvr>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7_Title IAS logos">
    <p:spTree>
      <p:nvGrpSpPr>
        <p:cNvPr id="1" name=""/>
        <p:cNvGrpSpPr/>
        <p:nvPr/>
      </p:nvGrpSpPr>
      <p:grpSpPr>
        <a:xfrm>
          <a:off x="0" y="0"/>
          <a:ext cx="0" cy="0"/>
          <a:chOff x="0" y="0"/>
          <a:chExt cx="0" cy="0"/>
        </a:xfrm>
      </p:grpSpPr>
      <p:sp>
        <p:nvSpPr>
          <p:cNvPr id="8" name="Text Placeholder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5BB045-01BE-4F77-8C62-B342614274BC}"/>
              </a:ext>
            </a:extLst>
          </p:cNvPr>
          <p:cNvSpPr>
            <a:spLocks noGrp="1"/>
          </p:cNvSpPr>
          <p:nvPr>
            <p:ph type="body" sz="quarter" idx="10" hasCustomPrompt="1"/>
          </p:nvPr>
        </p:nvSpPr>
        <p:spPr>
          <a:xfrm>
            <a:off x="904002" y="2237873"/>
            <a:ext cx="9232774" cy="1948859"/>
          </a:xfrm>
          <a:prstGeom prst="rect">
            <a:avLst/>
          </a:prstGeom>
        </p:spPr>
        <p:txBody>
          <a:bodyPr lIns="0" tIns="0" rIns="0" bIns="0">
            <a:noAutofit/>
          </a:bodyPr>
          <a:lstStyle>
            <a:lvl1pPr marL="0" indent="0">
              <a:lnSpc>
                <a:spcPts val="4500"/>
              </a:lnSpc>
              <a:spcBef>
                <a:spcPts val="0"/>
              </a:spcBef>
              <a:buNone/>
              <a:defRPr sz="4600" b="1" spc="-80" baseline="0">
                <a:solidFill>
                  <a:srgbClr val="071D49"/>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Title</a:t>
            </a:r>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B88AAD-7B20-4FF9-9007-CD9DAD2B0B22}"/>
              </a:ext>
            </a:extLst>
          </p:cNvPr>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
        <p:nvSpPr>
          <p:cNvPr id="7" name="Text Placeholder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CC12DA-4B7C-43E9-BD0A-93B553EDA3A3}"/>
              </a:ext>
            </a:extLst>
          </p:cNvPr>
          <p:cNvSpPr>
            <a:spLocks noGrp="1"/>
          </p:cNvSpPr>
          <p:nvPr>
            <p:ph type="body" sz="quarter" idx="11" hasCustomPrompt="1"/>
          </p:nvPr>
        </p:nvSpPr>
        <p:spPr>
          <a:xfrm>
            <a:off x="904002" y="4955032"/>
            <a:ext cx="8845534" cy="859536"/>
          </a:xfrm>
          <a:prstGeom prst="rect">
            <a:avLst/>
          </a:prstGeom>
        </p:spPr>
        <p:txBody>
          <a:bodyPr lIns="0" tIns="0" rIns="0"/>
          <a:lstStyle>
            <a:lvl1pPr marL="0" indent="0">
              <a:buNone/>
              <a:defRPr sz="1200" i="1">
                <a:solidFill>
                  <a:srgbClr val="071D49"/>
                </a:solidFill>
                <a:latin typeface="+mj-lt"/>
              </a:defRPr>
            </a:lvl1pPr>
            <a:lvl2pPr marL="185738" indent="0">
              <a:buNone/>
              <a:defRPr/>
            </a:lvl2pPr>
            <a:lvl3pPr marL="381000" indent="0">
              <a:buNone/>
              <a:defRPr/>
            </a:lvl3pPr>
            <a:lvl4pPr marL="552450" indent="0">
              <a:buNone/>
              <a:defRPr/>
            </a:lvl4pPr>
            <a:lvl5pPr marL="715962" indent="0">
              <a:buNone/>
              <a:defRPr/>
            </a:lvl5pPr>
          </a:lstStyle>
          <a:p>
            <a:pPr lvl="0"/>
            <a:r>
              <a:rPr lang="en-US" dirty="0"/>
              <a:t>Edit Master text styles</a:t>
            </a:r>
          </a:p>
        </p:txBody>
      </p:sp>
      <p:sp>
        <p:nvSpPr>
          <p:cNvPr id="9" name="Sub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958E37-FA42-4F1A-95BB-D082161BDDCB}"/>
              </a:ext>
            </a:extLst>
          </p:cNvPr>
          <p:cNvSpPr>
            <a:spLocks noGrp="1"/>
          </p:cNvSpPr>
          <p:nvPr>
            <p:ph type="subTitle" idx="1"/>
          </p:nvPr>
        </p:nvSpPr>
        <p:spPr>
          <a:xfrm>
            <a:off x="904002" y="3874582"/>
            <a:ext cx="8845534" cy="1046922"/>
          </a:xfrm>
          <a:prstGeom prst="rect">
            <a:avLst/>
          </a:prstGeom>
        </p:spPr>
        <p:txBody>
          <a:bodyPr lIns="0" tIns="0" rIns="0">
            <a:normAutofit/>
          </a:bodyPr>
          <a:lstStyle>
            <a:lvl1pPr marL="0" indent="0" algn="l">
              <a:buNone/>
              <a:defRPr sz="1600" b="1" i="0">
                <a:solidFill>
                  <a:srgbClr val="071D49"/>
                </a:solidFill>
                <a:effectLst/>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6820B5-378E-4746-B604-E7827C053B48}"/>
              </a:ext>
            </a:extLst>
          </p:cNvPr>
          <p:cNvPicPr>
            <a:picLocks noChangeAspect="1"/>
          </p:cNvPicPr>
          <p:nvPr userDrawn="1"/>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12416" y="108843"/>
            <a:ext cx="3967168" cy="1912742"/>
          </a:xfrm>
          <a:prstGeom prst="rect">
            <a:avLst/>
          </a:prstGeom>
        </p:spPr>
      </p:pic>
      <p:pic>
        <p:nvPicPr>
          <p:cNvPr id="11" name="Pictur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8DF2E5F-3199-4DE9-8FBD-F551194AD05F}"/>
              </a:ext>
            </a:extLst>
          </p:cNvPr>
          <p:cNvPicPr>
            <a:picLocks noChangeAspect="1"/>
          </p:cNvPicPr>
          <p:nvPr userDrawn="1"/>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30156" y="5591295"/>
            <a:ext cx="4331688" cy="8468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276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D0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accent2"/>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B88AAD-7B20-4FF9-9007-CD9DAD2B0B22}"/>
              </a:ext>
            </a:extLst>
          </p:cNvPr>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568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821D36-A55E-417A-90D4-60ED278D419C}"/>
              </a:ext>
            </a:extLst>
          </p:cNvPr>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22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accent2"/>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FAFB40-95C1-41C7-9FFA-0884C57D7424}"/>
              </a:ext>
            </a:extLst>
          </p:cNvPr>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485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A4A0D9-3D7F-4161-89D9-84DBABE62616}"/>
              </a:ext>
            </a:extLst>
          </p:cNvPr>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11437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16D0A5-399E-4374-8B69-5E565DF5588F}"/>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sp>
        <p:nvSpPr>
          <p:cNvPr id="3" name="TextBox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EB5AEA-CE01-4B11-B381-5B512BD8AF66}"/>
              </a:ext>
            </a:extLst>
          </p:cNvPr>
          <p:cNvSpPr txBox="1">
            <a:spLocks noChangeArrowheads="1"/>
          </p:cNvSpPr>
          <p:nvPr userDrawn="1"/>
        </p:nvSpPr>
        <p:spPr bwMode="auto">
          <a:xfrm>
            <a:off x="679248" y="6505575"/>
            <a:ext cx="6698687" cy="16927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defRPr/>
            </a:pPr>
            <a:r>
              <a:rPr lang="en-GB" sz="1100" b="1" dirty="0">
                <a:solidFill>
                  <a:srgbClr val="071D49"/>
                </a:solidFill>
                <a:latin typeface="+mj-lt"/>
              </a:rPr>
              <a:t>10th IAS Conference on HIV Science</a:t>
            </a:r>
            <a:r>
              <a:rPr lang="es-ES" sz="1100" b="1" dirty="0">
                <a:solidFill>
                  <a:srgbClr val="071D49"/>
                </a:solidFill>
                <a:latin typeface="+mj-lt"/>
              </a:rPr>
              <a:t>; July 21–24, 2019; Mexico City, Mexico </a:t>
            </a:r>
            <a:endParaRPr lang="en-US" sz="1100" b="1" dirty="0">
              <a:solidFill>
                <a:srgbClr val="071D49"/>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68454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53" r:id="rId6"/>
    <p:sldLayoutId id="2147483652" r:id="rId7"/>
    <p:sldLayoutId id="2147483654" r:id="rId8"/>
    <p:sldLayoutId id="2147483655" r:id="rId9"/>
    <p:sldLayoutId id="2147483650" r:id="rId10"/>
    <p:sldLayoutId id="2147483671" r:id="rId11"/>
    <p:sldLayoutId id="2147483656" r:id="rId12"/>
    <p:sldLayoutId id="2147483657" r:id="rId13"/>
    <p:sldLayoutId id="2147483661" r:id="rId14"/>
    <p:sldLayoutId id="2147483662" r:id="rId15"/>
    <p:sldLayoutId id="2147483663"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p="http://schemas.openxmlformats.org/presentationml/2006/main" xmlns:r="http://schemas.openxmlformats.org/officeDocument/2006/relationships" xmlns:a="http://schemas.openxmlformats.org/drawingml/2006/main" xmlns="">
        <p15:guide id="1" pos="7393" userDrawn="1">
          <p15:clr>
            <a:srgbClr val="F26B43"/>
          </p15:clr>
        </p15:guide>
        <p15:guide id="2" pos="424" userDrawn="1">
          <p15:clr>
            <a:srgbClr val="F26B43"/>
          </p15:clr>
        </p15:guide>
        <p15:guide id="3" pos="3908" userDrawn="1">
          <p15:clr>
            <a:srgbClr val="F26B43"/>
          </p15:clr>
        </p15:guide>
        <p15:guide id="4" pos="7272" userDrawn="1">
          <p15:clr>
            <a:srgbClr val="F26B43"/>
          </p15:clr>
        </p15:guide>
        <p15:guide id="5" orient="horz" pos="2160" userDrawn="1">
          <p15:clr>
            <a:srgbClr val="F26B43"/>
          </p15:clr>
        </p15:guide>
        <p15:guide id="6" orient="horz" pos="4157" userDrawn="1">
          <p15:clr>
            <a:srgbClr val="F26B43"/>
          </p15:clr>
        </p15:guide>
        <p15:guide id="7" pos="3994" userDrawn="1">
          <p15:clr>
            <a:srgbClr val="F26B43"/>
          </p15:clr>
        </p15:guide>
        <p15:guide id="8" pos="38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5.xml"/><Relationship Id="rId3"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23CA4E-B16C-4A27-AF91-A1F9EF7C9765}"/>
              </a:ext>
            </a:extLst>
          </p:cNvPr>
          <p:cNvSpPr>
            <a:spLocks noGrp="1"/>
          </p:cNvSpPr>
          <p:nvPr>
            <p:ph type="body" sz="quarter" idx="10"/>
          </p:nvPr>
        </p:nvSpPr>
        <p:spPr>
          <a:xfrm>
            <a:off x="904002" y="1214613"/>
            <a:ext cx="9232774" cy="1948859"/>
          </a:xfrm>
        </p:spPr>
        <p:txBody>
          <a:bodyPr/>
          <a:lstStyle/>
          <a:p>
            <a:pPr>
              <a:lnSpc>
                <a:spcPts val="4300"/>
              </a:lnSpc>
            </a:pPr>
            <a:r>
              <a:rPr lang="en-GB" sz="4400" dirty="0"/>
              <a:t>DURABLE EFFICACY OF DOLUTEGRAVIR (DTG) PLUS LAMIVUDINE (3TC) IN ANTIRETROVIRAL TREATMENT</a:t>
            </a:r>
            <a:r>
              <a:rPr lang="en-GB" sz="4400" dirty="0">
                <a:latin typeface="Arial" panose="020B0604020202020204" pitchFamily="34" charset="0"/>
                <a:cs typeface="Arial" panose="020B0604020202020204" pitchFamily="34" charset="0"/>
              </a:rPr>
              <a:t>–</a:t>
            </a:r>
            <a:r>
              <a:rPr lang="en-GB" sz="4400" dirty="0"/>
              <a:t>NAIVE ADULTS WITH HIV-1 INFECTION: 96-WEEK RESULTS FROM THE GEMINI STUDIES</a:t>
            </a:r>
            <a:endParaRPr lang="en-US" sz="4400" dirty="0"/>
          </a:p>
        </p:txBody>
      </p:sp>
      <p:sp>
        <p:nvSpPr>
          <p:cNvPr id="3"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445333-63CB-41C1-B54A-22B39A527F57}"/>
              </a:ext>
            </a:extLst>
          </p:cNvPr>
          <p:cNvSpPr>
            <a:spLocks noGrp="1"/>
          </p:cNvSpPr>
          <p:nvPr>
            <p:ph type="body" sz="quarter" idx="11"/>
          </p:nvPr>
        </p:nvSpPr>
        <p:spPr/>
        <p:txBody>
          <a:bodyPr/>
          <a:lstStyle/>
          <a:p>
            <a:r>
              <a:rPr lang="en-GB" altLang="en-US" baseline="30000" dirty="0"/>
              <a:t>1</a:t>
            </a:r>
            <a:r>
              <a:rPr lang="en-GB" altLang="en-US" dirty="0"/>
              <a:t>Fundación Huesped, Buenos Aires, Argentina; </a:t>
            </a:r>
            <a:r>
              <a:rPr lang="en-GB" altLang="en-US" baseline="30000" dirty="0"/>
              <a:t>2</a:t>
            </a:r>
            <a:r>
              <a:rPr lang="en-GB" altLang="en-US" dirty="0"/>
              <a:t>Instituto Nacional de Ciencias Médicas y Nutrición Salvador Zubirán, Mexico City, Mexico; </a:t>
            </a:r>
            <a:r>
              <a:rPr lang="en-GB" altLang="en-US" baseline="30000" dirty="0"/>
              <a:t>3</a:t>
            </a:r>
            <a:r>
              <a:rPr lang="en-GB" altLang="en-US" dirty="0"/>
              <a:t>Hospital La Paz, Madrid, Spain; </a:t>
            </a:r>
            <a:r>
              <a:rPr lang="en-GB" altLang="en-US" baseline="30000" dirty="0"/>
              <a:t>4</a:t>
            </a:r>
            <a:r>
              <a:rPr lang="en-GB" altLang="en-US" dirty="0"/>
              <a:t>Istituto Nazionale per le Malattie Infettive Lazzaro Spallanzani, Rome, Italy; </a:t>
            </a:r>
            <a:br>
              <a:rPr lang="en-GB" altLang="en-US" dirty="0"/>
            </a:br>
            <a:r>
              <a:rPr lang="en-GB" altLang="en-US" baseline="30000" dirty="0"/>
              <a:t>5</a:t>
            </a:r>
            <a:r>
              <a:rPr lang="en-GB" altLang="en-US" dirty="0"/>
              <a:t>Bliss Healthcare Services, Orlando, FL, USA; </a:t>
            </a:r>
            <a:r>
              <a:rPr lang="en-GB" altLang="en-US" baseline="30000" dirty="0"/>
              <a:t>6</a:t>
            </a:r>
            <a:r>
              <a:rPr lang="en-GB" altLang="en-US" dirty="0"/>
              <a:t>Royal Sussex County Hospital, Brighton, UK; </a:t>
            </a:r>
            <a:r>
              <a:rPr lang="en-GB" altLang="en-US" baseline="30000" dirty="0"/>
              <a:t>7</a:t>
            </a:r>
            <a:r>
              <a:rPr lang="en-GB" altLang="en-US" dirty="0"/>
              <a:t>Brighton &amp; Sussex Medical School, Brighton, UK; </a:t>
            </a:r>
            <a:r>
              <a:rPr lang="en-GB" altLang="en-US" baseline="30000" dirty="0"/>
              <a:t>8</a:t>
            </a:r>
            <a:r>
              <a:rPr lang="en-GB" altLang="en-US" dirty="0"/>
              <a:t>National Taiwan University Hospital, Taipei, Taiwan; </a:t>
            </a:r>
            <a:r>
              <a:rPr lang="en-GB" altLang="en-US" baseline="30000" dirty="0"/>
              <a:t>9</a:t>
            </a:r>
            <a:r>
              <a:rPr lang="en-GB" altLang="en-US" dirty="0"/>
              <a:t>Rheinische Friedrich-Wilhelms Universität, Bonn, Germany; </a:t>
            </a:r>
            <a:r>
              <a:rPr lang="en-GB" altLang="en-US" baseline="30000" dirty="0"/>
              <a:t>10</a:t>
            </a:r>
            <a:r>
              <a:rPr lang="en-GB" altLang="en-US" dirty="0"/>
              <a:t>Hôpital Saint Antoine, Paris, France; </a:t>
            </a:r>
            <a:r>
              <a:rPr lang="en-GB" altLang="en-US" baseline="30000" dirty="0"/>
              <a:t>11</a:t>
            </a:r>
            <a:r>
              <a:rPr lang="en-GB" altLang="en-US" dirty="0"/>
              <a:t>ViiV Healthcare, Brentford, UK; </a:t>
            </a:r>
            <a:r>
              <a:rPr lang="en-GB" altLang="en-US" baseline="30000" dirty="0"/>
              <a:t>12</a:t>
            </a:r>
            <a:r>
              <a:rPr lang="en-GB" altLang="en-US" dirty="0"/>
              <a:t>ViiV Healthcare, Research Triangle Park, NC, USA; </a:t>
            </a:r>
            <a:r>
              <a:rPr lang="en-GB" altLang="en-US" baseline="30000" dirty="0"/>
              <a:t>13</a:t>
            </a:r>
            <a:r>
              <a:rPr lang="en-GB" altLang="en-US" dirty="0"/>
              <a:t>GlaxoSmithKline, Stockley Park, UK</a:t>
            </a:r>
          </a:p>
          <a:p>
            <a:endParaRPr lang="en-US" dirty="0"/>
          </a:p>
        </p:txBody>
      </p:sp>
      <p:sp>
        <p:nvSpPr>
          <p:cNvPr id="4" name="Subtitl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0A1397-4DE0-4E50-A75F-20C86E17E5E7}"/>
              </a:ext>
            </a:extLst>
          </p:cNvPr>
          <p:cNvSpPr>
            <a:spLocks noGrp="1"/>
          </p:cNvSpPr>
          <p:nvPr>
            <p:ph type="subTitle" idx="1"/>
          </p:nvPr>
        </p:nvSpPr>
        <p:spPr/>
        <p:txBody>
          <a:bodyPr/>
          <a:lstStyle/>
          <a:p>
            <a:r>
              <a:rPr lang="en-US" altLang="en-US" u="sng" dirty="0">
                <a:cs typeface="Arial" panose="020B0604020202020204" pitchFamily="34" charset="0"/>
              </a:rPr>
              <a:t>P Cahn</a:t>
            </a:r>
            <a:r>
              <a:rPr lang="en-US" altLang="en-US" dirty="0">
                <a:cs typeface="Arial" panose="020B0604020202020204" pitchFamily="34" charset="0"/>
              </a:rPr>
              <a:t>,</a:t>
            </a:r>
            <a:r>
              <a:rPr lang="en-US" altLang="en-US" baseline="30000" dirty="0">
                <a:cs typeface="Arial" panose="020B0604020202020204" pitchFamily="34" charset="0"/>
              </a:rPr>
              <a:t>1</a:t>
            </a:r>
            <a:r>
              <a:rPr lang="en-US" altLang="en-US" dirty="0">
                <a:cs typeface="Arial" panose="020B0604020202020204" pitchFamily="34" charset="0"/>
              </a:rPr>
              <a:t> J Sierra Madero,</a:t>
            </a:r>
            <a:r>
              <a:rPr lang="en-US" altLang="en-US" baseline="30000" dirty="0">
                <a:cs typeface="Arial" panose="020B0604020202020204" pitchFamily="34" charset="0"/>
              </a:rPr>
              <a:t>2</a:t>
            </a:r>
            <a:r>
              <a:rPr lang="en-US" altLang="en-US" dirty="0">
                <a:cs typeface="Arial" panose="020B0604020202020204" pitchFamily="34" charset="0"/>
              </a:rPr>
              <a:t> J Arribas,</a:t>
            </a:r>
            <a:r>
              <a:rPr lang="en-US" altLang="en-US" baseline="30000" dirty="0">
                <a:cs typeface="Arial" panose="020B0604020202020204" pitchFamily="34" charset="0"/>
              </a:rPr>
              <a:t>3</a:t>
            </a:r>
            <a:r>
              <a:rPr lang="en-US" altLang="en-US" dirty="0">
                <a:cs typeface="Arial" panose="020B0604020202020204" pitchFamily="34" charset="0"/>
              </a:rPr>
              <a:t> A Antinori,</a:t>
            </a:r>
            <a:r>
              <a:rPr lang="en-US" altLang="en-US" baseline="30000" dirty="0">
                <a:cs typeface="Arial" panose="020B0604020202020204" pitchFamily="34" charset="0"/>
              </a:rPr>
              <a:t>4</a:t>
            </a:r>
            <a:r>
              <a:rPr lang="en-US" altLang="en-US" dirty="0">
                <a:cs typeface="Arial" panose="020B0604020202020204" pitchFamily="34" charset="0"/>
              </a:rPr>
              <a:t> R Ortiz,</a:t>
            </a:r>
            <a:r>
              <a:rPr lang="en-US" altLang="en-US" baseline="30000" dirty="0">
                <a:cs typeface="Arial" panose="020B0604020202020204" pitchFamily="34" charset="0"/>
              </a:rPr>
              <a:t>5</a:t>
            </a:r>
            <a:r>
              <a:rPr lang="en-US" altLang="en-US" dirty="0">
                <a:cs typeface="Arial" panose="020B0604020202020204" pitchFamily="34" charset="0"/>
              </a:rPr>
              <a:t> A Clarke,</a:t>
            </a:r>
            <a:r>
              <a:rPr lang="en-US" altLang="en-US" baseline="30000" dirty="0">
                <a:cs typeface="Arial" panose="020B0604020202020204" pitchFamily="34" charset="0"/>
              </a:rPr>
              <a:t>6,7</a:t>
            </a:r>
            <a:r>
              <a:rPr lang="en-US" altLang="en-US" dirty="0">
                <a:cs typeface="Arial" panose="020B0604020202020204" pitchFamily="34" charset="0"/>
              </a:rPr>
              <a:t> C-C Hung,</a:t>
            </a:r>
            <a:r>
              <a:rPr lang="en-US" altLang="en-US" baseline="30000" dirty="0">
                <a:cs typeface="Arial" panose="020B0604020202020204" pitchFamily="34" charset="0"/>
              </a:rPr>
              <a:t>8</a:t>
            </a:r>
            <a:r>
              <a:rPr lang="en-US" altLang="en-US" dirty="0">
                <a:cs typeface="Arial" panose="020B0604020202020204" pitchFamily="34" charset="0"/>
              </a:rPr>
              <a:t> </a:t>
            </a:r>
            <a:br>
              <a:rPr lang="en-US" altLang="en-US" dirty="0">
                <a:cs typeface="Arial" panose="020B0604020202020204" pitchFamily="34" charset="0"/>
              </a:rPr>
            </a:br>
            <a:r>
              <a:rPr lang="en-US" altLang="en-US" dirty="0">
                <a:cs typeface="Arial" panose="020B0604020202020204" pitchFamily="34" charset="0"/>
              </a:rPr>
              <a:t>J Rockstroh,</a:t>
            </a:r>
            <a:r>
              <a:rPr lang="en-US" altLang="en-US" baseline="30000" dirty="0">
                <a:cs typeface="Arial" panose="020B0604020202020204" pitchFamily="34" charset="0"/>
              </a:rPr>
              <a:t>9</a:t>
            </a:r>
            <a:r>
              <a:rPr lang="en-US" altLang="en-US" dirty="0">
                <a:cs typeface="Arial" panose="020B0604020202020204" pitchFamily="34" charset="0"/>
              </a:rPr>
              <a:t> P-M Girard,</a:t>
            </a:r>
            <a:r>
              <a:rPr lang="en-US" altLang="en-US" baseline="30000" dirty="0">
                <a:cs typeface="Arial" panose="020B0604020202020204" pitchFamily="34" charset="0"/>
              </a:rPr>
              <a:t>10</a:t>
            </a:r>
            <a:r>
              <a:rPr lang="en-US" altLang="en-US" dirty="0">
                <a:cs typeface="Arial" panose="020B0604020202020204" pitchFamily="34" charset="0"/>
              </a:rPr>
              <a:t> J Sievers,</a:t>
            </a:r>
            <a:r>
              <a:rPr lang="en-US" altLang="en-US" baseline="30000" dirty="0">
                <a:cs typeface="Arial" panose="020B0604020202020204" pitchFamily="34" charset="0"/>
              </a:rPr>
              <a:t>11</a:t>
            </a:r>
            <a:r>
              <a:rPr lang="en-US" altLang="en-US" dirty="0">
                <a:cs typeface="Arial" panose="020B0604020202020204" pitchFamily="34" charset="0"/>
              </a:rPr>
              <a:t> C Man,</a:t>
            </a:r>
            <a:r>
              <a:rPr lang="en-US" altLang="en-US" baseline="30000" dirty="0">
                <a:cs typeface="Arial" panose="020B0604020202020204" pitchFamily="34" charset="0"/>
              </a:rPr>
              <a:t>12</a:t>
            </a:r>
            <a:r>
              <a:rPr lang="en-US" altLang="en-US" dirty="0">
                <a:cs typeface="Arial" panose="020B0604020202020204" pitchFamily="34" charset="0"/>
              </a:rPr>
              <a:t> R Urbaityte,</a:t>
            </a:r>
            <a:r>
              <a:rPr lang="en-US" altLang="en-US" baseline="30000" dirty="0">
                <a:cs typeface="Arial" panose="020B0604020202020204" pitchFamily="34" charset="0"/>
              </a:rPr>
              <a:t>13</a:t>
            </a:r>
            <a:r>
              <a:rPr lang="en-US" altLang="en-US" dirty="0">
                <a:cs typeface="Arial" panose="020B0604020202020204" pitchFamily="34" charset="0"/>
              </a:rPr>
              <a:t> M Underwood,</a:t>
            </a:r>
            <a:r>
              <a:rPr lang="en-US" altLang="en-US" baseline="30000" dirty="0">
                <a:cs typeface="Arial" panose="020B0604020202020204" pitchFamily="34" charset="0"/>
              </a:rPr>
              <a:t>12</a:t>
            </a:r>
            <a:r>
              <a:rPr lang="en-US" altLang="en-US" dirty="0">
                <a:cs typeface="Arial" panose="020B0604020202020204" pitchFamily="34" charset="0"/>
              </a:rPr>
              <a:t> </a:t>
            </a:r>
            <a:br>
              <a:rPr lang="en-US" altLang="en-US" dirty="0">
                <a:cs typeface="Arial" panose="020B0604020202020204" pitchFamily="34" charset="0"/>
              </a:rPr>
            </a:br>
            <a:r>
              <a:rPr lang="en-US" altLang="en-US" dirty="0">
                <a:cs typeface="Arial" panose="020B0604020202020204" pitchFamily="34" charset="0"/>
              </a:rPr>
              <a:t>A Tenorio,</a:t>
            </a:r>
            <a:r>
              <a:rPr lang="en-US" altLang="en-US" baseline="30000" dirty="0">
                <a:cs typeface="Arial" panose="020B0604020202020204" pitchFamily="34" charset="0"/>
              </a:rPr>
              <a:t>12</a:t>
            </a:r>
            <a:r>
              <a:rPr lang="en-US" altLang="en-US" dirty="0">
                <a:cs typeface="Arial" panose="020B0604020202020204" pitchFamily="34" charset="0"/>
              </a:rPr>
              <a:t> K Pappa,</a:t>
            </a:r>
            <a:r>
              <a:rPr lang="en-US" altLang="en-US" baseline="30000" dirty="0">
                <a:cs typeface="Arial" panose="020B0604020202020204" pitchFamily="34" charset="0"/>
              </a:rPr>
              <a:t>12</a:t>
            </a:r>
            <a:r>
              <a:rPr lang="en-US" altLang="en-US" dirty="0">
                <a:cs typeface="Arial" panose="020B0604020202020204" pitchFamily="34" charset="0"/>
              </a:rPr>
              <a:t> B Wynne,</a:t>
            </a:r>
            <a:r>
              <a:rPr lang="en-US" altLang="en-US" baseline="30000" dirty="0">
                <a:cs typeface="Arial" panose="020B0604020202020204" pitchFamily="34" charset="0"/>
              </a:rPr>
              <a:t>12</a:t>
            </a:r>
            <a:r>
              <a:rPr lang="en-US" altLang="en-US" dirty="0">
                <a:cs typeface="Arial" panose="020B0604020202020204" pitchFamily="34" charset="0"/>
              </a:rPr>
              <a:t> M Gartland,</a:t>
            </a:r>
            <a:r>
              <a:rPr lang="en-US" altLang="en-US" baseline="30000" dirty="0">
                <a:cs typeface="Arial" panose="020B0604020202020204" pitchFamily="34" charset="0"/>
              </a:rPr>
              <a:t>12</a:t>
            </a:r>
            <a:r>
              <a:rPr lang="en-US" altLang="en-US" dirty="0">
                <a:cs typeface="Arial" panose="020B0604020202020204" pitchFamily="34" charset="0"/>
              </a:rPr>
              <a:t> M Aboud,</a:t>
            </a:r>
            <a:r>
              <a:rPr lang="en-US" altLang="en-US" baseline="30000" dirty="0">
                <a:cs typeface="Arial" panose="020B0604020202020204" pitchFamily="34" charset="0"/>
              </a:rPr>
              <a:t>11</a:t>
            </a:r>
            <a:r>
              <a:rPr lang="en-US" altLang="en-US" dirty="0">
                <a:cs typeface="Arial" panose="020B0604020202020204" pitchFamily="34" charset="0"/>
              </a:rPr>
              <a:t> J van Wyk,</a:t>
            </a:r>
            <a:r>
              <a:rPr lang="en-US" altLang="en-US" baseline="30000" dirty="0">
                <a:cs typeface="Arial" panose="020B0604020202020204" pitchFamily="34" charset="0"/>
              </a:rPr>
              <a:t>11</a:t>
            </a:r>
            <a:r>
              <a:rPr lang="en-US" altLang="en-US" dirty="0">
                <a:cs typeface="Arial" panose="020B0604020202020204" pitchFamily="34" charset="0"/>
              </a:rPr>
              <a:t> KY Smith</a:t>
            </a:r>
            <a:r>
              <a:rPr lang="en-US" altLang="en-US" baseline="30000" dirty="0">
                <a:cs typeface="Arial" panose="020B0604020202020204" pitchFamily="34" charset="0"/>
              </a:rPr>
              <a:t>12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7588277"/>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10</a:t>
            </a:fld>
            <a:endParaRPr lang="en-GB" dirty="0"/>
          </a:p>
        </p:txBody>
      </p:sp>
      <p:sp>
        <p:nvSpPr>
          <p:cNvPr id="14"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D02191-57DE-4E20-9E11-DD0F5D936D44}"/>
              </a:ext>
            </a:extLst>
          </p:cNvPr>
          <p:cNvSpPr>
            <a:spLocks noGrp="1"/>
          </p:cNvSpPr>
          <p:nvPr>
            <p:ph type="body" sz="quarter" idx="15"/>
          </p:nvPr>
        </p:nvSpPr>
        <p:spPr>
          <a:xfrm>
            <a:off x="673100" y="5946299"/>
            <a:ext cx="11143488" cy="365760"/>
          </a:xfrm>
        </p:spPr>
        <p:txBody>
          <a:bodyPr/>
          <a:lstStyle/>
          <a:p>
            <a:r>
              <a:rPr lang="en-US" baseline="30000" dirty="0"/>
              <a:t>a</a:t>
            </a:r>
            <a:r>
              <a:rPr lang="en-US" dirty="0"/>
              <a:t>Estimated mean change from baseline in each group was calculated from a repeated measures model adjusting for study, treatment, visit, baseline plasma HIV-1 RNA, </a:t>
            </a:r>
            <a:br>
              <a:rPr lang="en-US" dirty="0"/>
            </a:br>
            <a:r>
              <a:rPr lang="en-US" dirty="0"/>
              <a:t>baseline CD4+ cell count, age, sex, race, presence of diabetes mellitus, presence of hypertension, baseline biomarker value, treatment and visit interaction, and </a:t>
            </a:r>
            <a:br>
              <a:rPr lang="en-US" dirty="0"/>
            </a:br>
            <a:r>
              <a:rPr lang="en-US" dirty="0"/>
              <a:t>baseline biomarker value and visit interaction. No assumptions were made about the correlations between participant readings of biomarkers (the correlation matrix for </a:t>
            </a:r>
            <a:br>
              <a:rPr lang="en-US" dirty="0"/>
            </a:br>
            <a:r>
              <a:rPr lang="en-US" dirty="0"/>
              <a:t>within-participant errors was unstructured). </a:t>
            </a:r>
          </a:p>
          <a:p>
            <a:r>
              <a:rPr lang="en-US" baseline="30000" dirty="0"/>
              <a:t>b</a:t>
            </a:r>
            <a:r>
              <a:rPr lang="en-US" dirty="0"/>
              <a:t>Estimated from geometric means ratio for baseline and Week 96. Based on the same model as plasma/serum markers except adjusting for log</a:t>
            </a:r>
            <a:r>
              <a:rPr lang="en-US" baseline="-25000" dirty="0"/>
              <a:t>e</a:t>
            </a:r>
            <a:r>
              <a:rPr lang="en-US" dirty="0"/>
              <a:t>-transformed baseline biomarker (continuous).</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D2510F-235C-4363-83E3-EB3256AD0A06}"/>
              </a:ext>
            </a:extLst>
          </p:cNvPr>
          <p:cNvSpPr>
            <a:spLocks noGrp="1"/>
          </p:cNvSpPr>
          <p:nvPr>
            <p:ph type="body" sz="quarter" idx="14"/>
          </p:nvPr>
        </p:nvSpPr>
        <p:spPr/>
        <p:txBody>
          <a:bodyPr/>
          <a:lstStyle/>
          <a:p>
            <a:r>
              <a:rPr lang="en-US" altLang="en-US" sz="2800" dirty="0"/>
              <a:t>CHANGE IN RENAL BIOMARKERS AT WEEK 96 FAVORS DTG + 3TC</a:t>
            </a:r>
            <a:endParaRPr lang="en-US" sz="2800" dirty="0"/>
          </a:p>
        </p:txBody>
      </p:sp>
      <p:graphicFrame>
        <p:nvGraphicFramePr>
          <p:cNvPr id="29" name="Table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5E8E1B-2A03-4AAC-93B7-AFBFC10AC69A}"/>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58772529"/>
              </p:ext>
            </p:extLst>
          </p:nvPr>
        </p:nvGraphicFramePr>
        <p:xfrm>
          <a:off x="4063458" y="5045168"/>
          <a:ext cx="4065085" cy="182880"/>
        </p:xfrm>
        <a:graphic>
          <a:graphicData uri="http://schemas.openxmlformats.org/drawingml/2006/table">
            <a:tbl>
              <a:tblPr firstRow="1" bandRow="1">
                <a:tableStyleId>{5C22544A-7EE6-4342-B048-85BDC9FD1C3A}</a:tableStyleId>
              </a:tblPr>
              <a:tblGrid>
                <a:gridCol w="23238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3938125"/>
                    </a:ext>
                  </a:extLst>
                </a:gridCol>
                <a:gridCol w="174561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626985705"/>
                    </a:ext>
                  </a:extLst>
                </a:gridCol>
                <a:gridCol w="23238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404198"/>
                    </a:ext>
                  </a:extLst>
                </a:gridCol>
                <a:gridCol w="185471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376743270"/>
                    </a:ext>
                  </a:extLst>
                </a:gridCol>
              </a:tblGrid>
              <a:tr h="0">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002F5F"/>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+ 3TC (N=716)   </a:t>
                      </a:r>
                    </a:p>
                  </a:txBody>
                  <a:tcPr marL="0" marR="0" marT="0" marB="0">
                    <a:solidFill>
                      <a:schemeClr val="bg1"/>
                    </a:solidFill>
                  </a:tcPr>
                </a:tc>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FF6600"/>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TDF/FTC (N=717)</a:t>
                      </a:r>
                    </a:p>
                  </a:txBody>
                  <a:tcPr marL="0" marR="0" marT="0" marB="0">
                    <a:solidFill>
                      <a:schemeClr val="bg1"/>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04524387"/>
                  </a:ext>
                </a:extLst>
              </a:tr>
            </a:tbl>
          </a:graphicData>
        </a:graphic>
      </p:graphicFrame>
      <p:graphicFrame>
        <p:nvGraphicFramePr>
          <p:cNvPr id="9" name="Chart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6D4891-5DE1-41F7-980C-52A54175DB2B}"/>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78911562"/>
              </p:ext>
            </p:extLst>
          </p:nvPr>
        </p:nvGraphicFramePr>
        <p:xfrm>
          <a:off x="673100" y="1422300"/>
          <a:ext cx="5352320" cy="4137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D9FCBF-AFF4-48F7-A57B-6800981E58C7}"/>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85268511"/>
              </p:ext>
            </p:extLst>
          </p:nvPr>
        </p:nvGraphicFramePr>
        <p:xfrm>
          <a:off x="6220103" y="1572131"/>
          <a:ext cx="5324197" cy="399990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773B0D-6224-48B3-B130-DC6F59E69C0A}"/>
              </a:ext>
            </a:extLst>
          </p:cNvPr>
          <p:cNvSpPr txBox="1"/>
          <p:nvPr/>
        </p:nvSpPr>
        <p:spPr>
          <a:xfrm>
            <a:off x="2600835" y="1356686"/>
            <a:ext cx="2067875" cy="215444"/>
          </a:xfrm>
          <a:prstGeom prst="rect">
            <a:avLst/>
          </a:prstGeom>
          <a:noFill/>
        </p:spPr>
        <p:txBody>
          <a:bodyPr wrap="none" lIns="0" tIns="0" rIns="0" bIns="0" rtlCol="0">
            <a:spAutoFit/>
          </a:bodyPr>
          <a:lstStyle/>
          <a:p>
            <a:pPr algn="ctr"/>
            <a:r>
              <a:rPr lang="en-US" sz="1400" b="1" dirty="0">
                <a:solidFill>
                  <a:srgbClr val="44546A"/>
                </a:solidFill>
                <a:cs typeface="Arial" panose="020B0604020202020204" pitchFamily="34" charset="0"/>
              </a:rPr>
              <a:t>Plasma/Serum markers</a:t>
            </a:r>
          </a:p>
        </p:txBody>
      </p:sp>
      <p:sp>
        <p:nvSpPr>
          <p:cNvPr id="17" name="TextBox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DFE04A-A36E-4210-B913-2AAD8925A790}"/>
              </a:ext>
            </a:extLst>
          </p:cNvPr>
          <p:cNvSpPr txBox="1"/>
          <p:nvPr/>
        </p:nvSpPr>
        <p:spPr>
          <a:xfrm>
            <a:off x="8619649" y="1356686"/>
            <a:ext cx="1207061" cy="215444"/>
          </a:xfrm>
          <a:prstGeom prst="rect">
            <a:avLst/>
          </a:prstGeom>
          <a:noFill/>
        </p:spPr>
        <p:txBody>
          <a:bodyPr wrap="none" lIns="0" tIns="0" rIns="0" bIns="0" rtlCol="0">
            <a:spAutoFit/>
          </a:bodyPr>
          <a:lstStyle/>
          <a:p>
            <a:pPr algn="ctr"/>
            <a:r>
              <a:rPr lang="en-US" sz="1400" b="1" dirty="0">
                <a:solidFill>
                  <a:srgbClr val="44546A"/>
                </a:solidFill>
                <a:cs typeface="Arial" panose="020B0604020202020204" pitchFamily="34" charset="0"/>
              </a:rPr>
              <a:t>Urine markers</a:t>
            </a:r>
          </a:p>
        </p:txBody>
      </p:sp>
      <p:sp>
        <p:nvSpPr>
          <p:cNvPr id="18" name="TextBox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FC63BA-89A4-4949-B1F1-145388AA9652}"/>
              </a:ext>
            </a:extLst>
          </p:cNvPr>
          <p:cNvSpPr txBox="1"/>
          <p:nvPr/>
        </p:nvSpPr>
        <p:spPr>
          <a:xfrm>
            <a:off x="5256488" y="1203561"/>
            <a:ext cx="910094" cy="553998"/>
          </a:xfrm>
          <a:prstGeom prst="rect">
            <a:avLst/>
          </a:prstGeom>
          <a:noFill/>
        </p:spPr>
        <p:txBody>
          <a:bodyPr wrap="square" lIns="0" tIns="0" rIns="0" bIns="0" rtlCol="0">
            <a:spAutoFit/>
          </a:bodyPr>
          <a:lstStyle/>
          <a:p>
            <a:pPr algn="ctr"/>
            <a:r>
              <a:rPr lang="en-US" sz="1200" b="1" i="1" dirty="0">
                <a:solidFill>
                  <a:srgbClr val="44546A"/>
                </a:solidFill>
                <a:latin typeface="Arial" panose="020B0604020202020204" pitchFamily="34" charset="0"/>
                <a:cs typeface="Arial" panose="020B0604020202020204" pitchFamily="34" charset="0"/>
              </a:rPr>
              <a:t>*P</a:t>
            </a:r>
            <a:r>
              <a:rPr lang="en-US" sz="1200" b="1" dirty="0">
                <a:solidFill>
                  <a:srgbClr val="44546A"/>
                </a:solidFill>
                <a:latin typeface="Arial" panose="020B0604020202020204" pitchFamily="34" charset="0"/>
                <a:cs typeface="Arial" panose="020B0604020202020204" pitchFamily="34" charset="0"/>
              </a:rPr>
              <a:t>&lt;0.001</a:t>
            </a:r>
            <a:endParaRPr lang="en-US" sz="1200" b="1" baseline="30000" dirty="0">
              <a:solidFill>
                <a:srgbClr val="44546A"/>
              </a:solidFill>
              <a:latin typeface="Arial" panose="020B0604020202020204" pitchFamily="34" charset="0"/>
              <a:cs typeface="Arial" panose="020B0604020202020204" pitchFamily="34" charset="0"/>
            </a:endParaRPr>
          </a:p>
          <a:p>
            <a:pPr algn="ctr"/>
            <a:r>
              <a:rPr lang="en-US" sz="1200" b="1" i="1" dirty="0">
                <a:solidFill>
                  <a:srgbClr val="44546A"/>
                </a:solidFill>
                <a:latin typeface="Arial" panose="020B0604020202020204" pitchFamily="34" charset="0"/>
                <a:cs typeface="Arial" panose="020B0604020202020204" pitchFamily="34" charset="0"/>
              </a:rPr>
              <a:t>**P</a:t>
            </a:r>
            <a:r>
              <a:rPr lang="en-US" sz="1200" b="1" dirty="0">
                <a:solidFill>
                  <a:srgbClr val="44546A"/>
                </a:solidFill>
                <a:latin typeface="Arial" panose="020B0604020202020204" pitchFamily="34" charset="0"/>
                <a:cs typeface="Arial" panose="020B0604020202020204" pitchFamily="34" charset="0"/>
              </a:rPr>
              <a:t>&lt;0.005</a:t>
            </a:r>
          </a:p>
          <a:p>
            <a:pPr algn="ctr"/>
            <a:endParaRPr lang="en-US" sz="1200" b="1" dirty="0">
              <a:solidFill>
                <a:srgbClr val="44546A"/>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8EAC87-0246-4627-90CE-83CC367D0FBE}"/>
              </a:ext>
            </a:extLst>
          </p:cNvPr>
          <p:cNvSpPr txBox="1"/>
          <p:nvPr/>
        </p:nvSpPr>
        <p:spPr>
          <a:xfrm>
            <a:off x="4505251" y="4147800"/>
            <a:ext cx="1474895" cy="861774"/>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GFR from</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cystatin C,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CKD-EPI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(mL/min/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1.73 m</a:t>
            </a:r>
            <a:r>
              <a:rPr lang="en-US" sz="1200" baseline="30000" dirty="0">
                <a:solidFill>
                  <a:srgbClr val="44546A"/>
                </a:solidFill>
                <a:latin typeface="Arial" panose="020B0604020202020204" pitchFamily="34" charset="0"/>
                <a:cs typeface="Arial" panose="020B0604020202020204" pitchFamily="34" charset="0"/>
              </a:rPr>
              <a:t>2</a:t>
            </a:r>
            <a:r>
              <a:rPr lang="en-US" sz="1200" dirty="0">
                <a:solidFill>
                  <a:srgbClr val="44546A"/>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979E29-C0CB-400D-838B-65D6159C123B}"/>
              </a:ext>
            </a:extLst>
          </p:cNvPr>
          <p:cNvSpPr txBox="1"/>
          <p:nvPr/>
        </p:nvSpPr>
        <p:spPr>
          <a:xfrm>
            <a:off x="2929166" y="4147800"/>
            <a:ext cx="1574856" cy="707886"/>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GFR from</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CKD-EPI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(mL/min/1.73 m</a:t>
            </a:r>
            <a:r>
              <a:rPr lang="en-US" sz="1200" baseline="30000" dirty="0">
                <a:solidFill>
                  <a:srgbClr val="44546A"/>
                </a:solidFill>
                <a:latin typeface="Arial" panose="020B0604020202020204" pitchFamily="34" charset="0"/>
                <a:cs typeface="Arial" panose="020B0604020202020204" pitchFamily="34" charset="0"/>
              </a:rPr>
              <a:t>2</a:t>
            </a:r>
            <a:r>
              <a:rPr lang="en-US" sz="1200" dirty="0">
                <a:solidFill>
                  <a:srgbClr val="44546A"/>
                </a:solidFill>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203C7F-F3F1-409D-8B6F-16857A1EFB71}"/>
              </a:ext>
            </a:extLst>
          </p:cNvPr>
          <p:cNvSpPr txBox="1"/>
          <p:nvPr/>
        </p:nvSpPr>
        <p:spPr>
          <a:xfrm>
            <a:off x="1550013" y="4147800"/>
            <a:ext cx="1063553" cy="400110"/>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Creatinine</a:t>
            </a:r>
          </a:p>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(µmol/L)</a:t>
            </a:r>
          </a:p>
        </p:txBody>
      </p:sp>
      <p:sp>
        <p:nvSpPr>
          <p:cNvPr id="22" name="TextBox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85E21C-8A83-4807-9EDF-51CBF5F8CC2D}"/>
              </a:ext>
            </a:extLst>
          </p:cNvPr>
          <p:cNvSpPr txBox="1"/>
          <p:nvPr/>
        </p:nvSpPr>
        <p:spPr>
          <a:xfrm>
            <a:off x="7321390" y="4147800"/>
            <a:ext cx="1084174" cy="553998"/>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Protein/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(g/mol)</a:t>
            </a:r>
          </a:p>
        </p:txBody>
      </p:sp>
      <p:sp>
        <p:nvSpPr>
          <p:cNvPr id="23" name="TextBox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4CA8CF-FFF3-4907-8676-F11E1CF91CC9}"/>
              </a:ext>
            </a:extLst>
          </p:cNvPr>
          <p:cNvSpPr txBox="1"/>
          <p:nvPr/>
        </p:nvSpPr>
        <p:spPr>
          <a:xfrm>
            <a:off x="8544468" y="4147800"/>
            <a:ext cx="1474895" cy="707886"/>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Retinol-binding</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protein/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(µg/mmol)</a:t>
            </a:r>
          </a:p>
        </p:txBody>
      </p:sp>
      <p:sp>
        <p:nvSpPr>
          <p:cNvPr id="24" name="TextBox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269A958-8983-4BA4-B5E6-BE2DD2E047BD}"/>
              </a:ext>
            </a:extLst>
          </p:cNvPr>
          <p:cNvSpPr txBox="1"/>
          <p:nvPr/>
        </p:nvSpPr>
        <p:spPr>
          <a:xfrm>
            <a:off x="9980747" y="4147800"/>
            <a:ext cx="1442338" cy="707886"/>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Beta-2</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microglobulin/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(mg/mmol)</a:t>
            </a:r>
          </a:p>
        </p:txBody>
      </p:sp>
      <p:sp>
        <p:nvSpPr>
          <p:cNvPr id="25" name="Left Bracket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F901647-8305-41B7-B475-EC99B424A2BD}"/>
              </a:ext>
            </a:extLst>
          </p:cNvPr>
          <p:cNvSpPr/>
          <p:nvPr/>
        </p:nvSpPr>
        <p:spPr>
          <a:xfrm rot="5400000">
            <a:off x="7766115" y="2619968"/>
            <a:ext cx="97081" cy="83985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F2D95A7-354C-486B-A961-02FAC539C0FE}"/>
              </a:ext>
            </a:extLst>
          </p:cNvPr>
          <p:cNvSpPr txBox="1"/>
          <p:nvPr/>
        </p:nvSpPr>
        <p:spPr>
          <a:xfrm>
            <a:off x="7698301" y="2850734"/>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27" name="Left Bracket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D4C6C2C-77BC-41F2-A857-2247041C96BC}"/>
              </a:ext>
            </a:extLst>
          </p:cNvPr>
          <p:cNvSpPr/>
          <p:nvPr/>
        </p:nvSpPr>
        <p:spPr>
          <a:xfrm rot="5400000">
            <a:off x="10631110" y="1807946"/>
            <a:ext cx="89631" cy="809294"/>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3FED31F-D957-4E7F-9917-656CEDDC0A78}"/>
              </a:ext>
            </a:extLst>
          </p:cNvPr>
          <p:cNvSpPr txBox="1"/>
          <p:nvPr/>
        </p:nvSpPr>
        <p:spPr>
          <a:xfrm>
            <a:off x="10559569" y="2004636"/>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0" name="Left Bracket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3DE38B-29B5-429F-80AB-C943B402F4B8}"/>
              </a:ext>
            </a:extLst>
          </p:cNvPr>
          <p:cNvSpPr/>
          <p:nvPr/>
        </p:nvSpPr>
        <p:spPr>
          <a:xfrm rot="5400000">
            <a:off x="2169859" y="1353676"/>
            <a:ext cx="106007" cy="800380"/>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FECBE22-7610-494B-A014-8A5A36F47C62}"/>
              </a:ext>
            </a:extLst>
          </p:cNvPr>
          <p:cNvSpPr txBox="1"/>
          <p:nvPr/>
        </p:nvSpPr>
        <p:spPr>
          <a:xfrm>
            <a:off x="1959826" y="1556927"/>
            <a:ext cx="600454" cy="215444"/>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2" name="Left Bracket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8C0E697-C116-439A-AE76-2ABBA05BD71F}"/>
              </a:ext>
            </a:extLst>
          </p:cNvPr>
          <p:cNvSpPr/>
          <p:nvPr/>
        </p:nvSpPr>
        <p:spPr>
          <a:xfrm rot="5400000">
            <a:off x="5162957" y="1540648"/>
            <a:ext cx="79235" cy="834383"/>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2B3493D-2FD5-4CBB-A1BA-978F852F7F46}"/>
              </a:ext>
            </a:extLst>
          </p:cNvPr>
          <p:cNvSpPr txBox="1"/>
          <p:nvPr/>
        </p:nvSpPr>
        <p:spPr>
          <a:xfrm>
            <a:off x="5079132" y="1767932"/>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4" name="Left Bracket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F07CFD-517E-492F-9A7E-33798E02FB88}"/>
              </a:ext>
            </a:extLst>
          </p:cNvPr>
          <p:cNvSpPr/>
          <p:nvPr/>
        </p:nvSpPr>
        <p:spPr>
          <a:xfrm rot="5400000">
            <a:off x="3693369" y="2325667"/>
            <a:ext cx="107515" cy="908265"/>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CA686E-7761-4875-8B34-58405A7EC471}"/>
              </a:ext>
            </a:extLst>
          </p:cNvPr>
          <p:cNvSpPr txBox="1"/>
          <p:nvPr/>
        </p:nvSpPr>
        <p:spPr>
          <a:xfrm>
            <a:off x="3630334" y="2556319"/>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6" name="Left Bracket 3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1DBF47-52CE-47DD-8C0C-D04B9ED17668}"/>
              </a:ext>
            </a:extLst>
          </p:cNvPr>
          <p:cNvSpPr/>
          <p:nvPr/>
        </p:nvSpPr>
        <p:spPr>
          <a:xfrm rot="5400000">
            <a:off x="9194537" y="1451869"/>
            <a:ext cx="97081" cy="83985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532063B-9599-411C-91C0-00157011D1CA}"/>
              </a:ext>
            </a:extLst>
          </p:cNvPr>
          <p:cNvSpPr txBox="1"/>
          <p:nvPr/>
        </p:nvSpPr>
        <p:spPr>
          <a:xfrm>
            <a:off x="9126723" y="1682636"/>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8" name="TextBox 3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F817E8-3A4D-4615-B9A2-FAE55A979A25}"/>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4791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11</a:t>
            </a:fld>
            <a:endParaRPr lang="en-GB" dirty="0"/>
          </a:p>
        </p:txBody>
      </p:sp>
      <p:sp>
        <p:nvSpPr>
          <p:cNvPr id="14"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D02191-57DE-4E20-9E11-DD0F5D936D44}"/>
              </a:ext>
            </a:extLst>
          </p:cNvPr>
          <p:cNvSpPr>
            <a:spLocks noGrp="1"/>
          </p:cNvSpPr>
          <p:nvPr>
            <p:ph type="body" sz="quarter" idx="15"/>
          </p:nvPr>
        </p:nvSpPr>
        <p:spPr/>
        <p:txBody>
          <a:bodyPr/>
          <a:lstStyle/>
          <a:p>
            <a:r>
              <a:rPr lang="en-US" baseline="30000" dirty="0"/>
              <a:t>a</a:t>
            </a:r>
            <a:r>
              <a:rPr lang="en-US" dirty="0"/>
              <a:t>Estimated mean change from baseline in each group was calculated from a repeated measures model adjusting for study, treatment, visit, baseline plasma HIV-1 RNA, baseline CD4+ cell count, age, sex, race, BMI, smoking status, current vitamin D use, baseline biomarker value, treatment and visit interaction, and baseline biomarker value and visit interaction. No assumptions were made about the correlations between participant readings of biomarkers (the correlation matrix for within-participant errors was unstructured). </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D2510F-235C-4363-83E3-EB3256AD0A06}"/>
              </a:ext>
            </a:extLst>
          </p:cNvPr>
          <p:cNvSpPr>
            <a:spLocks noGrp="1"/>
          </p:cNvSpPr>
          <p:nvPr>
            <p:ph type="body" sz="quarter" idx="14"/>
          </p:nvPr>
        </p:nvSpPr>
        <p:spPr/>
        <p:txBody>
          <a:bodyPr/>
          <a:lstStyle/>
          <a:p>
            <a:r>
              <a:rPr lang="en-US" altLang="en-US" sz="2800" dirty="0"/>
              <a:t>CHANGE IN BONE BIOMARKERS AT WEEK 96 FAVORS DTG + 3TC</a:t>
            </a:r>
            <a:endParaRPr lang="en-US" sz="2800" dirty="0"/>
          </a:p>
        </p:txBody>
      </p:sp>
      <p:graphicFrame>
        <p:nvGraphicFramePr>
          <p:cNvPr id="15" name="Tabl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8E346E-D2D7-479A-8FD2-9C8143491CC6}"/>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85049194"/>
              </p:ext>
            </p:extLst>
          </p:nvPr>
        </p:nvGraphicFramePr>
        <p:xfrm>
          <a:off x="3788468" y="5134997"/>
          <a:ext cx="4912751" cy="182880"/>
        </p:xfrm>
        <a:graphic>
          <a:graphicData uri="http://schemas.openxmlformats.org/drawingml/2006/table">
            <a:tbl>
              <a:tblPr firstRow="1" bandRow="1">
                <a:tableStyleId>{5C22544A-7EE6-4342-B048-85BDC9FD1C3A}</a:tableStyleId>
              </a:tblPr>
              <a:tblGrid>
                <a:gridCol w="28083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03938125"/>
                    </a:ext>
                  </a:extLst>
                </a:gridCol>
                <a:gridCol w="210961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626985705"/>
                    </a:ext>
                  </a:extLst>
                </a:gridCol>
                <a:gridCol w="28083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76404198"/>
                    </a:ext>
                  </a:extLst>
                </a:gridCol>
                <a:gridCol w="224146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376743270"/>
                    </a:ext>
                  </a:extLst>
                </a:gridCol>
              </a:tblGrid>
              <a:tr h="0">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002F5F"/>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+ 3TC (N=716)   </a:t>
                      </a:r>
                    </a:p>
                  </a:txBody>
                  <a:tcPr marL="0" marR="0" marT="0" marB="0">
                    <a:solidFill>
                      <a:schemeClr val="bg1"/>
                    </a:solidFill>
                  </a:tcPr>
                </a:tc>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FF6600"/>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TDF/FTC (N=717)</a:t>
                      </a:r>
                    </a:p>
                  </a:txBody>
                  <a:tcPr marL="0" marR="0" marT="0" marB="0">
                    <a:solidFill>
                      <a:schemeClr val="bg1"/>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604524387"/>
                  </a:ext>
                </a:extLst>
              </a:tr>
            </a:tbl>
          </a:graphicData>
        </a:graphic>
      </p:graphicFrame>
      <p:grpSp>
        <p:nvGrpSpPr>
          <p:cNvPr id="4" name="Group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B99530-9491-49FE-BE88-E7D624FB49FF}"/>
              </a:ext>
            </a:extLst>
          </p:cNvPr>
          <p:cNvGrpSpPr/>
          <p:nvPr/>
        </p:nvGrpSpPr>
        <p:grpSpPr>
          <a:xfrm>
            <a:off x="842680" y="1238477"/>
            <a:ext cx="10999694" cy="4502932"/>
            <a:chOff x="1316534" y="1785636"/>
            <a:chExt cx="8500565" cy="3493532"/>
          </a:xfrm>
        </p:grpSpPr>
        <p:graphicFrame>
          <p:nvGraphicFramePr>
            <p:cNvPr id="9" name="Chart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46AFA36-614A-419D-B929-AD5DE70FD53E}"/>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47006116"/>
                </p:ext>
              </p:extLst>
            </p:nvPr>
          </p:nvGraphicFramePr>
          <p:xfrm>
            <a:off x="1316534" y="1893202"/>
            <a:ext cx="8500565" cy="338596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863C3A-D8E8-49D3-87DE-CE45721C932A}"/>
                </a:ext>
              </a:extLst>
            </p:cNvPr>
            <p:cNvSpPr txBox="1"/>
            <p:nvPr/>
          </p:nvSpPr>
          <p:spPr>
            <a:xfrm>
              <a:off x="8742232" y="2047840"/>
              <a:ext cx="582984" cy="167149"/>
            </a:xfrm>
            <a:prstGeom prst="rect">
              <a:avLst/>
            </a:prstGeom>
            <a:noFill/>
          </p:spPr>
          <p:txBody>
            <a:bodyPr wrap="none" lIns="0" tIns="0" rIns="0" bIns="0" rtlCol="0">
              <a:spAutoFit/>
            </a:bodyPr>
            <a:lstStyle/>
            <a:p>
              <a:pPr algn="ctr"/>
              <a:r>
                <a:rPr lang="en-US" sz="1400" b="1" i="1" dirty="0">
                  <a:solidFill>
                    <a:srgbClr val="44546A"/>
                  </a:solidFill>
                  <a:latin typeface="Arial" panose="020B0604020202020204" pitchFamily="34" charset="0"/>
                  <a:cs typeface="Arial" panose="020B0604020202020204" pitchFamily="34" charset="0"/>
                </a:rPr>
                <a:t>*P</a:t>
              </a:r>
              <a:r>
                <a:rPr lang="en-US" sz="1400" b="1" dirty="0">
                  <a:solidFill>
                    <a:srgbClr val="44546A"/>
                  </a:solidFill>
                  <a:latin typeface="Arial" panose="020B0604020202020204" pitchFamily="34" charset="0"/>
                  <a:cs typeface="Arial" panose="020B0604020202020204" pitchFamily="34" charset="0"/>
                </a:rPr>
                <a:t>&lt;0.001</a:t>
              </a:r>
            </a:p>
          </p:txBody>
        </p:sp>
        <p:sp>
          <p:nvSpPr>
            <p:cNvPr id="16" name="Left Bracket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8E43C78-9941-4A9C-B0AA-DCD5E34F7887}"/>
                </a:ext>
              </a:extLst>
            </p:cNvPr>
            <p:cNvSpPr/>
            <p:nvPr/>
          </p:nvSpPr>
          <p:spPr>
            <a:xfrm rot="5400000">
              <a:off x="2855495" y="3482992"/>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05E48DC-A37A-49E4-9FC8-6F2B4526D7DB}"/>
                </a:ext>
              </a:extLst>
            </p:cNvPr>
            <p:cNvSpPr txBox="1"/>
            <p:nvPr/>
          </p:nvSpPr>
          <p:spPr>
            <a:xfrm>
              <a:off x="2817386" y="3591026"/>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sp>
          <p:nvSpPr>
            <p:cNvPr id="18" name="Left Bracket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A83E22-795A-4157-BAEA-AA8130674FE2}"/>
                </a:ext>
              </a:extLst>
            </p:cNvPr>
            <p:cNvSpPr/>
            <p:nvPr/>
          </p:nvSpPr>
          <p:spPr>
            <a:xfrm rot="5400000">
              <a:off x="4752599" y="3362865"/>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1B2411F-2368-4E47-A0E5-5E5193796CE8}"/>
                </a:ext>
              </a:extLst>
            </p:cNvPr>
            <p:cNvSpPr txBox="1"/>
            <p:nvPr/>
          </p:nvSpPr>
          <p:spPr>
            <a:xfrm>
              <a:off x="4714490" y="3470896"/>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sp>
          <p:nvSpPr>
            <p:cNvPr id="20" name="Left Bracket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2547871-EAC6-4B57-BD01-A7DA76A5FFC3}"/>
                </a:ext>
              </a:extLst>
            </p:cNvPr>
            <p:cNvSpPr/>
            <p:nvPr/>
          </p:nvSpPr>
          <p:spPr>
            <a:xfrm rot="5400000">
              <a:off x="6619433" y="1677605"/>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4A0332E-2DE9-4CFE-A183-E28214F6EF2C}"/>
                </a:ext>
              </a:extLst>
            </p:cNvPr>
            <p:cNvSpPr txBox="1"/>
            <p:nvPr/>
          </p:nvSpPr>
          <p:spPr>
            <a:xfrm>
              <a:off x="6581324" y="1785636"/>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sp>
          <p:nvSpPr>
            <p:cNvPr id="22" name="Left Bracket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DFE9C1-B29A-488D-A6D7-3D043D32D7AD}"/>
                </a:ext>
              </a:extLst>
            </p:cNvPr>
            <p:cNvSpPr/>
            <p:nvPr/>
          </p:nvSpPr>
          <p:spPr>
            <a:xfrm rot="5400000">
              <a:off x="8454072" y="3615863"/>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85E4D0-B874-4C73-9AF1-FD933555E311}"/>
                </a:ext>
              </a:extLst>
            </p:cNvPr>
            <p:cNvSpPr txBox="1"/>
            <p:nvPr/>
          </p:nvSpPr>
          <p:spPr>
            <a:xfrm>
              <a:off x="8415963" y="3723895"/>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grpSp>
      <p:sp>
        <p:nvSpPr>
          <p:cNvPr id="24" name="TextBox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39B8C6-C804-4758-BA8A-8089AB85D2E1}"/>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2749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12</a:t>
            </a:fld>
            <a:endParaRPr lang="en-GB" dirty="0"/>
          </a:p>
        </p:txBody>
      </p:sp>
      <p:sp>
        <p:nvSpPr>
          <p:cNvPr id="14"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D02191-57DE-4E20-9E11-DD0F5D936D44}"/>
              </a:ext>
            </a:extLst>
          </p:cNvPr>
          <p:cNvSpPr>
            <a:spLocks noGrp="1"/>
          </p:cNvSpPr>
          <p:nvPr>
            <p:ph type="body" sz="quarter" idx="15"/>
          </p:nvPr>
        </p:nvSpPr>
        <p:spPr/>
        <p:txBody>
          <a:bodyPr/>
          <a:lstStyle/>
          <a:p>
            <a:r>
              <a:rPr lang="en-US" baseline="30000" dirty="0"/>
              <a:t>a</a:t>
            </a:r>
            <a:r>
              <a:rPr lang="en-US" dirty="0"/>
              <a:t>Adjusted mean change from baseline to Week 96 based on mixed-effect repeat measures model. Absolute values based on summaries. Changes at Week 96 represented by dashed lines. Direction of change from baseline indicated by arrows above bars.</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D2510F-235C-4363-83E3-EB3256AD0A06}"/>
              </a:ext>
            </a:extLst>
          </p:cNvPr>
          <p:cNvSpPr>
            <a:spLocks noGrp="1"/>
          </p:cNvSpPr>
          <p:nvPr>
            <p:ph type="body" sz="quarter" idx="14"/>
          </p:nvPr>
        </p:nvSpPr>
        <p:spPr/>
        <p:txBody>
          <a:bodyPr/>
          <a:lstStyle/>
          <a:p>
            <a:r>
              <a:rPr lang="en-US" altLang="en-US" sz="2800" dirty="0"/>
              <a:t>CHANGE IN SERUM LIPIDS AT WEEK 96 FAVORS THE DTG + TDF/FTC GROUP</a:t>
            </a:r>
            <a:endParaRPr lang="en-US" sz="2800" dirty="0"/>
          </a:p>
        </p:txBody>
      </p:sp>
      <p:graphicFrame>
        <p:nvGraphicFramePr>
          <p:cNvPr id="9" name="Chart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1C3B27-EF67-4F62-9184-21BABCCDD125}"/>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29277071"/>
              </p:ext>
            </p:extLst>
          </p:nvPr>
        </p:nvGraphicFramePr>
        <p:xfrm>
          <a:off x="788891" y="1592522"/>
          <a:ext cx="10611142" cy="415843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2666D6-1784-40E6-B0DE-65B193F73DB6}"/>
              </a:ext>
            </a:extLst>
          </p:cNvPr>
          <p:cNvSpPr txBox="1"/>
          <p:nvPr/>
        </p:nvSpPr>
        <p:spPr>
          <a:xfrm>
            <a:off x="9759822" y="4695759"/>
            <a:ext cx="1868986" cy="5924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Total cholesterol/</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HDL cholesterol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ratio</a:t>
            </a:r>
          </a:p>
        </p:txBody>
      </p:sp>
      <p:sp>
        <p:nvSpPr>
          <p:cNvPr id="15" name="TextBox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D63051C-9A1D-4D45-A4FE-B703DF613754}"/>
              </a:ext>
            </a:extLst>
          </p:cNvPr>
          <p:cNvSpPr txBox="1"/>
          <p:nvPr/>
        </p:nvSpPr>
        <p:spPr>
          <a:xfrm>
            <a:off x="9717854" y="1570058"/>
            <a:ext cx="812723" cy="215444"/>
          </a:xfrm>
          <a:prstGeom prst="rect">
            <a:avLst/>
          </a:prstGeom>
          <a:noFill/>
        </p:spPr>
        <p:txBody>
          <a:bodyPr wrap="none" lIns="0" tIns="0" rIns="0" bIns="0" rtlCol="0">
            <a:spAutoFit/>
          </a:bodyPr>
          <a:lstStyle/>
          <a:p>
            <a:r>
              <a:rPr lang="en-US" sz="1400" b="1" i="1" dirty="0">
                <a:solidFill>
                  <a:srgbClr val="44546A"/>
                </a:solidFill>
                <a:latin typeface="Arial" panose="020B0604020202020204" pitchFamily="34" charset="0"/>
                <a:cs typeface="Arial" panose="020B0604020202020204" pitchFamily="34" charset="0"/>
              </a:rPr>
              <a:t>**P</a:t>
            </a:r>
            <a:r>
              <a:rPr lang="en-US" sz="1400" b="1" dirty="0">
                <a:solidFill>
                  <a:srgbClr val="44546A"/>
                </a:solidFill>
                <a:latin typeface="Arial" panose="020B0604020202020204" pitchFamily="34" charset="0"/>
                <a:cs typeface="Arial" panose="020B0604020202020204" pitchFamily="34" charset="0"/>
              </a:rPr>
              <a:t>&lt;0.001</a:t>
            </a:r>
          </a:p>
        </p:txBody>
      </p:sp>
      <p:sp>
        <p:nvSpPr>
          <p:cNvPr id="16" name="TextBox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343A51D-2691-4C4C-B1F6-8B0EC9301728}"/>
              </a:ext>
            </a:extLst>
          </p:cNvPr>
          <p:cNvSpPr txBox="1"/>
          <p:nvPr/>
        </p:nvSpPr>
        <p:spPr>
          <a:xfrm>
            <a:off x="9804432" y="1344743"/>
            <a:ext cx="642805" cy="215444"/>
          </a:xfrm>
          <a:prstGeom prst="rect">
            <a:avLst/>
          </a:prstGeom>
          <a:noFill/>
        </p:spPr>
        <p:txBody>
          <a:bodyPr wrap="none" lIns="0" tIns="0" rIns="0" bIns="0" rtlCol="0">
            <a:spAutoFit/>
          </a:bodyPr>
          <a:lstStyle/>
          <a:p>
            <a:r>
              <a:rPr lang="en-US" sz="1400" b="1" i="1" dirty="0">
                <a:solidFill>
                  <a:srgbClr val="44546A"/>
                </a:solidFill>
                <a:latin typeface="Arial" panose="020B0604020202020204" pitchFamily="34" charset="0"/>
                <a:cs typeface="Arial" panose="020B0604020202020204" pitchFamily="34" charset="0"/>
              </a:rPr>
              <a:t>*P</a:t>
            </a:r>
            <a:r>
              <a:rPr lang="en-US" sz="1400" b="1" dirty="0">
                <a:solidFill>
                  <a:srgbClr val="44546A"/>
                </a:solidFill>
                <a:latin typeface="Arial" panose="020B0604020202020204" pitchFamily="34" charset="0"/>
                <a:cs typeface="Arial" panose="020B0604020202020204" pitchFamily="34" charset="0"/>
              </a:rPr>
              <a:t>&lt;0.05</a:t>
            </a:r>
          </a:p>
        </p:txBody>
      </p:sp>
      <p:cxnSp>
        <p:nvCxnSpPr>
          <p:cNvPr id="18" name="Straight Arrow Connector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A31816-05B8-48F0-A6F4-AA483C6C2B4E}"/>
              </a:ext>
            </a:extLst>
          </p:cNvPr>
          <p:cNvCxnSpPr>
            <a:cxnSpLocks/>
          </p:cNvCxnSpPr>
          <p:nvPr/>
        </p:nvCxnSpPr>
        <p:spPr>
          <a:xfrm rot="16200000">
            <a:off x="1876788" y="2387728"/>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B215F4D-5725-4F8C-B278-3A9BE4F866F0}"/>
              </a:ext>
            </a:extLst>
          </p:cNvPr>
          <p:cNvSpPr txBox="1"/>
          <p:nvPr/>
        </p:nvSpPr>
        <p:spPr>
          <a:xfrm>
            <a:off x="2016790" y="2338381"/>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0.36</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D90E8B-FD3B-4741-86B9-8948FF7430EA}"/>
              </a:ext>
            </a:extLst>
          </p:cNvPr>
          <p:cNvCxnSpPr>
            <a:cxnSpLocks/>
          </p:cNvCxnSpPr>
          <p:nvPr/>
        </p:nvCxnSpPr>
        <p:spPr>
          <a:xfrm rot="16200000">
            <a:off x="3916436" y="3908576"/>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6570DE-F36C-41E9-BDC5-0EBB713B0DE3}"/>
              </a:ext>
            </a:extLst>
          </p:cNvPr>
          <p:cNvSpPr txBox="1"/>
          <p:nvPr/>
        </p:nvSpPr>
        <p:spPr>
          <a:xfrm>
            <a:off x="4056438" y="3859229"/>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0.19</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375AFF-242E-466B-A00A-64B234F0152A}"/>
              </a:ext>
            </a:extLst>
          </p:cNvPr>
          <p:cNvCxnSpPr>
            <a:cxnSpLocks/>
          </p:cNvCxnSpPr>
          <p:nvPr/>
        </p:nvCxnSpPr>
        <p:spPr>
          <a:xfrm rot="16200000">
            <a:off x="5992514" y="3290482"/>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B251042-4157-4301-99BE-B9D1E95F3913}"/>
              </a:ext>
            </a:extLst>
          </p:cNvPr>
          <p:cNvSpPr txBox="1"/>
          <p:nvPr/>
        </p:nvSpPr>
        <p:spPr>
          <a:xfrm>
            <a:off x="6132516" y="3241135"/>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0.14</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B2BAA3-5441-445F-876B-760E6F5CF34F}"/>
              </a:ext>
            </a:extLst>
          </p:cNvPr>
          <p:cNvCxnSpPr>
            <a:cxnSpLocks/>
          </p:cNvCxnSpPr>
          <p:nvPr/>
        </p:nvCxnSpPr>
        <p:spPr>
          <a:xfrm rot="16200000">
            <a:off x="8056597" y="3826644"/>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243632-1FA6-4B77-B3EA-17A423EDE305}"/>
              </a:ext>
            </a:extLst>
          </p:cNvPr>
          <p:cNvSpPr txBox="1"/>
          <p:nvPr/>
        </p:nvSpPr>
        <p:spPr>
          <a:xfrm>
            <a:off x="8196599" y="3777297"/>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0.12</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A577484-EC40-47D6-B798-B53E72E5DEE5}"/>
              </a:ext>
            </a:extLst>
          </p:cNvPr>
          <p:cNvSpPr txBox="1"/>
          <p:nvPr/>
        </p:nvSpPr>
        <p:spPr>
          <a:xfrm>
            <a:off x="10263351" y="2592051"/>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0.16</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4F8F9E-DBDC-42E1-A1D1-21EA8BC2AC2F}"/>
              </a:ext>
            </a:extLst>
          </p:cNvPr>
          <p:cNvCxnSpPr>
            <a:cxnSpLocks/>
          </p:cNvCxnSpPr>
          <p:nvPr/>
        </p:nvCxnSpPr>
        <p:spPr>
          <a:xfrm>
            <a:off x="10213297" y="2586885"/>
            <a:ext cx="0" cy="161998"/>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D89E96C-01FF-434E-BB0F-D84E7BDBE7EB}"/>
              </a:ext>
            </a:extLst>
          </p:cNvPr>
          <p:cNvCxnSpPr>
            <a:cxnSpLocks/>
          </p:cNvCxnSpPr>
          <p:nvPr/>
        </p:nvCxnSpPr>
        <p:spPr>
          <a:xfrm>
            <a:off x="10919420" y="2543118"/>
            <a:ext cx="0" cy="158416"/>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30F4F2-8AE0-482B-A893-E6F58297F3AD}"/>
              </a:ext>
            </a:extLst>
          </p:cNvPr>
          <p:cNvSpPr txBox="1"/>
          <p:nvPr/>
        </p:nvSpPr>
        <p:spPr>
          <a:xfrm>
            <a:off x="10968140" y="2521808"/>
            <a:ext cx="476014" cy="184666"/>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800" b="1" i="0" u="none" strike="noStrike" cap="none" spc="0" normalizeH="0" baseline="0">
                <a:ln>
                  <a:noFill/>
                </a:ln>
                <a:solidFill>
                  <a:srgbClr val="FF6600"/>
                </a:solidFill>
                <a:effectLst/>
                <a:uLnTx/>
                <a:uFillTx/>
                <a:latin typeface="Arial"/>
                <a:cs typeface="+mn-cs"/>
              </a:defRPr>
            </a:lvl1pPr>
          </a:lstStyle>
          <a:p>
            <a:r>
              <a:rPr lang="en-US" sz="1200" dirty="0">
                <a:latin typeface="Arial" panose="020B0604020202020204" pitchFamily="34" charset="0"/>
                <a:cs typeface="Arial" panose="020B0604020202020204" pitchFamily="34" charset="0"/>
              </a:rPr>
              <a:t>0.40</a:t>
            </a:r>
            <a:r>
              <a:rPr lang="en-US" sz="1200" baseline="30000" dirty="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7A3217-4A18-4207-84AF-C4BAA4054AF8}"/>
              </a:ext>
            </a:extLst>
          </p:cNvPr>
          <p:cNvCxnSpPr>
            <a:cxnSpLocks/>
          </p:cNvCxnSpPr>
          <p:nvPr/>
        </p:nvCxnSpPr>
        <p:spPr>
          <a:xfrm>
            <a:off x="8860545" y="3838602"/>
            <a:ext cx="0" cy="158416"/>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80231F-7327-4915-AB96-B3C316007231}"/>
              </a:ext>
            </a:extLst>
          </p:cNvPr>
          <p:cNvSpPr txBox="1"/>
          <p:nvPr/>
        </p:nvSpPr>
        <p:spPr>
          <a:xfrm>
            <a:off x="8909264" y="3817292"/>
            <a:ext cx="476014" cy="184666"/>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800" b="1" i="0" u="none" strike="noStrike" cap="none" spc="0" normalizeH="0" baseline="0">
                <a:ln>
                  <a:noFill/>
                </a:ln>
                <a:solidFill>
                  <a:srgbClr val="FF6600"/>
                </a:solidFill>
                <a:effectLst/>
                <a:uLnTx/>
                <a:uFillTx/>
                <a:latin typeface="Arial"/>
                <a:cs typeface="+mn-cs"/>
              </a:defRPr>
            </a:lvl1pPr>
          </a:lstStyle>
          <a:p>
            <a:r>
              <a:rPr lang="en-US" sz="1200" dirty="0">
                <a:latin typeface="Arial" panose="020B0604020202020204" pitchFamily="34" charset="0"/>
                <a:cs typeface="Arial" panose="020B0604020202020204" pitchFamily="34" charset="0"/>
              </a:rPr>
              <a:t>0.11</a:t>
            </a:r>
            <a:r>
              <a:rPr lang="en-US" sz="1200" baseline="30000" dirty="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E5978E-6580-43F0-B624-868503EB960B}"/>
              </a:ext>
            </a:extLst>
          </p:cNvPr>
          <p:cNvCxnSpPr>
            <a:cxnSpLocks/>
          </p:cNvCxnSpPr>
          <p:nvPr/>
        </p:nvCxnSpPr>
        <p:spPr>
          <a:xfrm>
            <a:off x="6777984" y="3241135"/>
            <a:ext cx="0" cy="191301"/>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B21FFF-9DCE-420F-B79C-A4E3DB68D6EF}"/>
              </a:ext>
            </a:extLst>
          </p:cNvPr>
          <p:cNvSpPr txBox="1"/>
          <p:nvPr/>
        </p:nvSpPr>
        <p:spPr>
          <a:xfrm>
            <a:off x="6826703" y="3219825"/>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rPr>
              <a:t>0.16</a:t>
            </a:r>
            <a:r>
              <a:rPr kumimoji="0" lang="en-US" sz="1200" b="1" i="0" u="none" strike="noStrike" kern="1200" cap="none" spc="0" normalizeH="0" baseline="30000" noProof="0" dirty="0">
                <a:ln>
                  <a:noFill/>
                </a:ln>
                <a:solidFill>
                  <a:srgbClr val="FF6600"/>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EDB843-DC24-4545-87DF-3719329EDC6C}"/>
              </a:ext>
            </a:extLst>
          </p:cNvPr>
          <p:cNvCxnSpPr>
            <a:cxnSpLocks/>
          </p:cNvCxnSpPr>
          <p:nvPr/>
        </p:nvCxnSpPr>
        <p:spPr>
          <a:xfrm rot="16200000" flipH="1" flipV="1">
            <a:off x="2586097" y="2509066"/>
            <a:ext cx="165969" cy="0"/>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7AE2B3-58B5-41EC-9DE6-8FBC77800AA3}"/>
              </a:ext>
            </a:extLst>
          </p:cNvPr>
          <p:cNvSpPr txBox="1"/>
          <p:nvPr/>
        </p:nvSpPr>
        <p:spPr>
          <a:xfrm>
            <a:off x="2760751" y="2411140"/>
            <a:ext cx="43274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rPr>
              <a:t>0.12</a:t>
            </a:r>
            <a:r>
              <a:rPr kumimoji="0" lang="en-US" sz="1200" b="1" i="0" u="none" strike="noStrike" kern="1200" cap="none" spc="0" normalizeH="0" baseline="30000" noProof="0" dirty="0">
                <a:ln>
                  <a:noFill/>
                </a:ln>
                <a:solidFill>
                  <a:srgbClr val="FF6600"/>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FAC552-461B-4A61-9E31-03944BDC8EE3}"/>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14256978"/>
              </p:ext>
            </p:extLst>
          </p:nvPr>
        </p:nvGraphicFramePr>
        <p:xfrm>
          <a:off x="3639625" y="5356191"/>
          <a:ext cx="4912751" cy="182880"/>
        </p:xfrm>
        <a:graphic>
          <a:graphicData uri="http://schemas.openxmlformats.org/drawingml/2006/table">
            <a:tbl>
              <a:tblPr firstRow="1" bandRow="1">
                <a:tableStyleId>{5C22544A-7EE6-4342-B048-85BDC9FD1C3A}</a:tableStyleId>
              </a:tblPr>
              <a:tblGrid>
                <a:gridCol w="28083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742884718"/>
                    </a:ext>
                  </a:extLst>
                </a:gridCol>
                <a:gridCol w="210961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980149309"/>
                    </a:ext>
                  </a:extLst>
                </a:gridCol>
                <a:gridCol w="28083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805145394"/>
                    </a:ext>
                  </a:extLst>
                </a:gridCol>
                <a:gridCol w="224146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862925558"/>
                    </a:ext>
                  </a:extLst>
                </a:gridCol>
              </a:tblGrid>
              <a:tr h="0">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002F5F"/>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+ 3TC (N=716)   </a:t>
                      </a:r>
                    </a:p>
                  </a:txBody>
                  <a:tcPr marL="0" marR="0" marT="0" marB="0">
                    <a:solidFill>
                      <a:schemeClr val="bg1"/>
                    </a:solidFill>
                  </a:tcPr>
                </a:tc>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FF6600"/>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TDF/FTC (N=717)</a:t>
                      </a:r>
                    </a:p>
                  </a:txBody>
                  <a:tcPr marL="0" marR="0" marT="0" marB="0">
                    <a:solidFill>
                      <a:schemeClr val="bg1"/>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821696044"/>
                  </a:ext>
                </a:extLst>
              </a:tr>
            </a:tbl>
          </a:graphicData>
        </a:graphic>
      </p:graphicFrame>
      <p:sp>
        <p:nvSpPr>
          <p:cNvPr id="36" name="TextBox 3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C4C274A-2835-4643-BDCB-9B8FB190058E}"/>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8131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B2AE6D-0647-4305-98E1-3B5E44AA6A4A}"/>
              </a:ext>
            </a:extLst>
          </p:cNvPr>
          <p:cNvSpPr>
            <a:spLocks noGrp="1"/>
          </p:cNvSpPr>
          <p:nvPr>
            <p:ph type="body" sz="quarter" idx="12"/>
          </p:nvPr>
        </p:nvSpPr>
        <p:spPr/>
        <p:txBody>
          <a:bodyPr/>
          <a:lstStyle/>
          <a:p>
            <a:pPr>
              <a:spcBef>
                <a:spcPts val="900"/>
              </a:spcBef>
              <a:buClr>
                <a:srgbClr val="071D49"/>
              </a:buClr>
            </a:pPr>
            <a:r>
              <a:rPr lang="en-US" altLang="en-US" b="1" dirty="0"/>
              <a:t>Durability </a:t>
            </a:r>
          </a:p>
          <a:p>
            <a:pPr marL="285750" indent="-285750">
              <a:spcBef>
                <a:spcPts val="900"/>
              </a:spcBef>
              <a:buClr>
                <a:srgbClr val="071D49"/>
              </a:buClr>
              <a:buFont typeface="Arial" panose="020B0604020202020204" pitchFamily="34" charset="0"/>
              <a:buChar char="•"/>
            </a:pPr>
            <a:r>
              <a:rPr lang="en-US" altLang="en-US" dirty="0"/>
              <a:t>DTG + 3TC maintained non-inferior efficacy over 96 weeks vs DTG + TDF/FTC in ART-naive adults</a:t>
            </a:r>
          </a:p>
          <a:p>
            <a:pPr>
              <a:spcBef>
                <a:spcPts val="900"/>
              </a:spcBef>
              <a:buClr>
                <a:srgbClr val="071D49"/>
              </a:buClr>
            </a:pPr>
            <a:r>
              <a:rPr lang="en-US" altLang="en-US" b="1" dirty="0"/>
              <a:t>Barrier to Resistance </a:t>
            </a:r>
          </a:p>
          <a:p>
            <a:pPr marL="285750" indent="-285750">
              <a:spcBef>
                <a:spcPts val="900"/>
              </a:spcBef>
              <a:buClr>
                <a:srgbClr val="071D49"/>
              </a:buClr>
              <a:buFont typeface="Arial" panose="020B0604020202020204" pitchFamily="34" charset="0"/>
              <a:buChar char="•"/>
            </a:pPr>
            <a:r>
              <a:rPr lang="en-US" altLang="en-US" dirty="0"/>
              <a:t>Low rates of confirmed virologic withdrawal through Week 96, and no resistance development in either arm</a:t>
            </a:r>
          </a:p>
          <a:p>
            <a:pPr>
              <a:spcBef>
                <a:spcPts val="900"/>
              </a:spcBef>
              <a:buClr>
                <a:srgbClr val="071D49"/>
              </a:buClr>
            </a:pPr>
            <a:r>
              <a:rPr lang="en-US" b="1" dirty="0"/>
              <a:t>Safety</a:t>
            </a:r>
          </a:p>
          <a:p>
            <a:pPr marL="285750" indent="-285750">
              <a:spcBef>
                <a:spcPts val="900"/>
              </a:spcBef>
              <a:buClr>
                <a:srgbClr val="071D49"/>
              </a:buClr>
              <a:buFont typeface="Arial" panose="020B0604020202020204" pitchFamily="34" charset="0"/>
              <a:buChar char="•"/>
            </a:pPr>
            <a:r>
              <a:rPr lang="en-US" altLang="en-US" dirty="0"/>
              <a:t>Overall safety and tolerability were comparable between groups</a:t>
            </a:r>
          </a:p>
          <a:p>
            <a:pPr marL="285750" indent="-285750">
              <a:spcBef>
                <a:spcPts val="900"/>
              </a:spcBef>
              <a:buClr>
                <a:srgbClr val="071D49"/>
              </a:buClr>
              <a:buFont typeface="Arial" panose="020B0604020202020204" pitchFamily="34" charset="0"/>
              <a:buChar char="•"/>
            </a:pPr>
            <a:r>
              <a:rPr lang="en-US" altLang="en-US" dirty="0"/>
              <a:t>Lower risk of drug-related AEs with DTG + 3TC</a:t>
            </a:r>
          </a:p>
          <a:p>
            <a:pPr marL="285750" indent="-285750">
              <a:spcBef>
                <a:spcPts val="900"/>
              </a:spcBef>
              <a:buClr>
                <a:srgbClr val="071D49"/>
              </a:buClr>
              <a:buFont typeface="Arial" panose="020B0604020202020204" pitchFamily="34" charset="0"/>
              <a:buChar char="•"/>
            </a:pPr>
            <a:r>
              <a:rPr lang="en-US" altLang="en-US" dirty="0"/>
              <a:t>Change in renal and bone biomarkers significantly favors DTG + 3TC</a:t>
            </a:r>
          </a:p>
          <a:p>
            <a:pPr marL="285750" indent="-285750">
              <a:spcBef>
                <a:spcPts val="900"/>
              </a:spcBef>
              <a:buClr>
                <a:srgbClr val="071D49"/>
              </a:buClr>
              <a:buFont typeface="Arial" panose="020B0604020202020204" pitchFamily="34" charset="0"/>
              <a:buChar char="•"/>
            </a:pPr>
            <a:r>
              <a:rPr lang="en-US" altLang="en-US" dirty="0"/>
              <a:t>Improvements in TC:HDL ratio in both arms </a:t>
            </a:r>
          </a:p>
          <a:p>
            <a:pPr>
              <a:spcBef>
                <a:spcPts val="600"/>
              </a:spcBef>
              <a:buClr>
                <a:srgbClr val="071D49"/>
              </a:buClr>
            </a:pPr>
            <a:r>
              <a:rPr lang="en-US" altLang="en-US" b="1" dirty="0"/>
              <a:t>These results confirm DTG + 3TC is a compelling treatment option for PLWH</a:t>
            </a:r>
          </a:p>
          <a:p>
            <a:pPr>
              <a:spcBef>
                <a:spcPts val="600"/>
              </a:spcBef>
              <a:buClr>
                <a:srgbClr val="071D49"/>
              </a:buClr>
            </a:pPr>
            <a:endParaRPr lang="en-GB" dirty="0"/>
          </a:p>
          <a:p>
            <a:pPr>
              <a:spcBef>
                <a:spcPts val="400"/>
              </a:spcBef>
              <a:buClr>
                <a:srgbClr val="071D49"/>
              </a:buClr>
            </a:pPr>
            <a:r>
              <a:rPr lang="en-GB" i="1" dirty="0"/>
              <a:t>Viral Load Rebound Including ‘Blips’ Through 48 Weeks</a:t>
            </a:r>
            <a:r>
              <a:rPr lang="en-US" i="1" dirty="0"/>
              <a:t> are presented in poster MOPEB231</a:t>
            </a:r>
          </a:p>
          <a:p>
            <a:pPr>
              <a:spcBef>
                <a:spcPts val="900"/>
              </a:spcBef>
              <a:buClr>
                <a:srgbClr val="071D49"/>
              </a:buClr>
            </a:pPr>
            <a:endParaRPr lang="en-US" altLang="en-US" b="1" dirty="0"/>
          </a:p>
          <a:p>
            <a:pPr>
              <a:buClr>
                <a:srgbClr val="071D49"/>
              </a:buClr>
            </a:pPr>
            <a:endParaRPr lang="en-US" dirty="0"/>
          </a:p>
        </p:txBody>
      </p:sp>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13</a:t>
            </a:fld>
            <a:endParaRPr lang="en-GB" dirty="0"/>
          </a:p>
        </p:txBody>
      </p:sp>
      <p:sp>
        <p:nvSpPr>
          <p:cNvPr id="13" name="Text Placeholde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D2510F-235C-4363-83E3-EB3256AD0A06}"/>
              </a:ext>
            </a:extLst>
          </p:cNvPr>
          <p:cNvSpPr>
            <a:spLocks noGrp="1"/>
          </p:cNvSpPr>
          <p:nvPr>
            <p:ph type="body" sz="quarter" idx="14"/>
          </p:nvPr>
        </p:nvSpPr>
        <p:spPr/>
        <p:txBody>
          <a:bodyPr/>
          <a:lstStyle/>
          <a:p>
            <a:r>
              <a:rPr lang="en-US" altLang="en-US" sz="2800" dirty="0"/>
              <a:t>CONCLUSIONS</a:t>
            </a:r>
            <a:endParaRPr lang="en-US" sz="2800" dirty="0"/>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FCC4C8-1879-4263-9EC7-23242D0120B0}"/>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448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2</a:t>
            </a:fld>
            <a:endParaRPr lang="en-GB" dirty="0"/>
          </a:p>
        </p:txBody>
      </p:sp>
      <p:sp>
        <p:nvSpPr>
          <p:cNvPr id="14"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D02191-57DE-4E20-9E11-DD0F5D936D44}"/>
              </a:ext>
            </a:extLst>
          </p:cNvPr>
          <p:cNvSpPr>
            <a:spLocks noGrp="1"/>
          </p:cNvSpPr>
          <p:nvPr>
            <p:ph type="body" sz="quarter" idx="15"/>
          </p:nvPr>
        </p:nvSpPr>
        <p:spPr/>
        <p:txBody>
          <a:bodyPr/>
          <a:lstStyle/>
          <a:p>
            <a:r>
              <a:rPr lang="en-US" altLang="ja-JP" baseline="30000" dirty="0"/>
              <a:t>a</a:t>
            </a:r>
            <a:r>
              <a:rPr lang="en-US" altLang="ja-JP" dirty="0"/>
              <a:t>−10% non-inferiority margin for individual studies.</a:t>
            </a:r>
            <a:endParaRPr lang="en-US" altLang="en-US" dirty="0"/>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D2510F-235C-4363-83E3-EB3256AD0A06}"/>
              </a:ext>
            </a:extLst>
          </p:cNvPr>
          <p:cNvSpPr>
            <a:spLocks noGrp="1"/>
          </p:cNvSpPr>
          <p:nvPr>
            <p:ph type="body" sz="quarter" idx="14"/>
          </p:nvPr>
        </p:nvSpPr>
        <p:spPr/>
        <p:txBody>
          <a:bodyPr/>
          <a:lstStyle/>
          <a:p>
            <a:r>
              <a:rPr lang="en-US" altLang="en-US" sz="2800" dirty="0"/>
              <a:t>GEMINI-1 AND GEMINI-2 PHASE III STUDY DESIGN</a:t>
            </a:r>
            <a:endParaRPr lang="en-US" sz="2800" dirty="0"/>
          </a:p>
        </p:txBody>
      </p:sp>
      <p:sp>
        <p:nvSpPr>
          <p:cNvPr id="9" name="Text Box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7F4535-DA56-43F9-8223-9FE12AACE6E0}"/>
              </a:ext>
            </a:extLst>
          </p:cNvPr>
          <p:cNvSpPr txBox="1">
            <a:spLocks noChangeArrowheads="1"/>
          </p:cNvSpPr>
          <p:nvPr/>
        </p:nvSpPr>
        <p:spPr bwMode="auto">
          <a:xfrm>
            <a:off x="451350" y="1276871"/>
            <a:ext cx="11322374" cy="369332"/>
          </a:xfrm>
          <a:prstGeom prst="rect">
            <a:avLst/>
          </a:prstGeom>
          <a:noFill/>
          <a:ln w="9525">
            <a:noFill/>
            <a:miter lim="800000"/>
            <a:headEnd/>
            <a:tailEnd/>
          </a:ln>
        </p:spPr>
        <p:txBody>
          <a:bodyPr wrap="square">
            <a:spAutoFit/>
          </a:bodyPr>
          <a:lstStyle/>
          <a:p>
            <a:pPr marL="0" lvl="1" algn="ctr">
              <a:spcAft>
                <a:spcPts val="0"/>
              </a:spcAft>
              <a:buClr>
                <a:schemeClr val="tx1"/>
              </a:buClr>
              <a:buNone/>
            </a:pPr>
            <a:r>
              <a:rPr lang="en-GB" b="1" dirty="0">
                <a:solidFill>
                  <a:srgbClr val="071D49"/>
                </a:solidFill>
                <a:latin typeface="+mj-lt"/>
                <a:cs typeface="Arial" panose="020B0604020202020204" pitchFamily="34" charset="0"/>
              </a:rPr>
              <a:t>Identically designed, randomized, double-blind, parallel-group, </a:t>
            </a:r>
            <a:r>
              <a:rPr lang="en-US" b="1" dirty="0">
                <a:solidFill>
                  <a:srgbClr val="071D49"/>
                </a:solidFill>
                <a:latin typeface="+mj-lt"/>
                <a:cs typeface="Arial" panose="020B0604020202020204" pitchFamily="34" charset="0"/>
              </a:rPr>
              <a:t>multicenter, non-inferiority studies</a:t>
            </a:r>
          </a:p>
        </p:txBody>
      </p:sp>
      <p:grpSp>
        <p:nvGrpSpPr>
          <p:cNvPr id="11" name="Group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F31E8D1-87FF-40F2-82F0-425BB761C6BE}"/>
              </a:ext>
            </a:extLst>
          </p:cNvPr>
          <p:cNvGrpSpPr/>
          <p:nvPr/>
        </p:nvGrpSpPr>
        <p:grpSpPr>
          <a:xfrm>
            <a:off x="764929" y="1748180"/>
            <a:ext cx="10371883" cy="2222485"/>
            <a:chOff x="428625" y="2162566"/>
            <a:chExt cx="8174450" cy="1751618"/>
          </a:xfrm>
        </p:grpSpPr>
        <p:sp>
          <p:nvSpPr>
            <p:cNvPr id="15" name="AutoShap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7FF4A57-6A02-474B-8342-CBC670EDCAA2}"/>
                </a:ext>
              </a:extLst>
            </p:cNvPr>
            <p:cNvSpPr>
              <a:spLocks noChangeArrowheads="1"/>
            </p:cNvSpPr>
            <p:nvPr/>
          </p:nvSpPr>
          <p:spPr bwMode="auto">
            <a:xfrm>
              <a:off x="2867025" y="2541832"/>
              <a:ext cx="4023360" cy="298578"/>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algn="ctr" fontAlgn="auto">
                <a:spcBef>
                  <a:spcPts val="0"/>
                </a:spcBef>
                <a:spcAft>
                  <a:spcPts val="0"/>
                </a:spcAft>
                <a:buClrTx/>
                <a:buFontTx/>
                <a:buNone/>
                <a:defRPr/>
              </a:pPr>
              <a:r>
                <a:rPr lang="en-US" dirty="0">
                  <a:solidFill>
                    <a:schemeClr val="bg1"/>
                  </a:solidFill>
                  <a:latin typeface="+mj-lt"/>
                </a:rPr>
                <a:t>DTG + 3TC (N=716)</a:t>
              </a:r>
              <a:endParaRPr lang="en-US" dirty="0">
                <a:solidFill>
                  <a:schemeClr val="bg1"/>
                </a:solidFill>
                <a:latin typeface="+mj-lt"/>
                <a:cs typeface="Arial" panose="020B0604020202020204" pitchFamily="34" charset="0"/>
              </a:endParaRPr>
            </a:p>
          </p:txBody>
        </p:sp>
        <p:sp>
          <p:nvSpPr>
            <p:cNvPr id="16" name="Lin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2A533F-B3CA-4DF8-BA80-3CDC1F8B09F0}"/>
                </a:ext>
              </a:extLst>
            </p:cNvPr>
            <p:cNvSpPr>
              <a:spLocks noChangeShapeType="1"/>
            </p:cNvSpPr>
            <p:nvPr/>
          </p:nvSpPr>
          <p:spPr bwMode="auto">
            <a:xfrm flipV="1">
              <a:off x="428625" y="3460889"/>
              <a:ext cx="8131006" cy="12011"/>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17" name="Text Box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600E0C-8450-44DA-9D55-B62319C3DFB6}"/>
                </a:ext>
              </a:extLst>
            </p:cNvPr>
            <p:cNvSpPr txBox="1">
              <a:spLocks noChangeArrowheads="1"/>
            </p:cNvSpPr>
            <p:nvPr/>
          </p:nvSpPr>
          <p:spPr bwMode="auto">
            <a:xfrm>
              <a:off x="2641002" y="3577619"/>
              <a:ext cx="439910"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Day </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1</a:t>
              </a:r>
            </a:p>
          </p:txBody>
        </p:sp>
        <p:sp>
          <p:nvSpPr>
            <p:cNvPr id="18" name="Lin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7F56EC-87B2-4696-931A-5D28E064AF77}"/>
                </a:ext>
              </a:extLst>
            </p:cNvPr>
            <p:cNvSpPr>
              <a:spLocks noChangeShapeType="1"/>
            </p:cNvSpPr>
            <p:nvPr/>
          </p:nvSpPr>
          <p:spPr bwMode="auto">
            <a:xfrm>
              <a:off x="2860957"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19" name="Lin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227E2D-5DF0-4446-A84A-96B982798244}"/>
                </a:ext>
              </a:extLst>
            </p:cNvPr>
            <p:cNvSpPr>
              <a:spLocks noChangeShapeType="1"/>
            </p:cNvSpPr>
            <p:nvPr/>
          </p:nvSpPr>
          <p:spPr bwMode="auto">
            <a:xfrm>
              <a:off x="5480650"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20" name="Text Box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26AD226-14D7-4EB3-8791-6887863D9F2B}"/>
                </a:ext>
              </a:extLst>
            </p:cNvPr>
            <p:cNvSpPr txBox="1">
              <a:spLocks noChangeArrowheads="1"/>
            </p:cNvSpPr>
            <p:nvPr/>
          </p:nvSpPr>
          <p:spPr bwMode="auto">
            <a:xfrm>
              <a:off x="1120936" y="2162566"/>
              <a:ext cx="868198" cy="355769"/>
            </a:xfrm>
            <a:prstGeom prst="rect">
              <a:avLst/>
            </a:prstGeom>
            <a:noFill/>
            <a:ln w="9525">
              <a:noFill/>
              <a:miter lim="800000"/>
              <a:headEnd/>
              <a:tailEnd/>
            </a:ln>
          </p:spPr>
          <p:txBody>
            <a:bodyPr wrap="non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Screening </a:t>
              </a:r>
            </a:p>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(28 days)</a:t>
              </a:r>
            </a:p>
          </p:txBody>
        </p:sp>
        <p:sp>
          <p:nvSpPr>
            <p:cNvPr id="21" name="AutoShap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4BCD46-E037-469B-807F-B308B767C144}"/>
                </a:ext>
              </a:extLst>
            </p:cNvPr>
            <p:cNvSpPr>
              <a:spLocks noChangeArrowheads="1"/>
            </p:cNvSpPr>
            <p:nvPr/>
          </p:nvSpPr>
          <p:spPr bwMode="auto">
            <a:xfrm>
              <a:off x="2867025" y="3005254"/>
              <a:ext cx="4023360" cy="298578"/>
            </a:xfrm>
            <a:prstGeom prst="homePlate">
              <a:avLst>
                <a:gd name="adj" fmla="val 37877"/>
              </a:avLst>
            </a:prstGeom>
            <a:solidFill>
              <a:srgbClr val="FF6600"/>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algn="ctr" fontAlgn="auto">
                <a:spcBef>
                  <a:spcPts val="0"/>
                </a:spcBef>
                <a:spcAft>
                  <a:spcPts val="0"/>
                </a:spcAft>
                <a:buClrTx/>
                <a:buFontTx/>
                <a:buNone/>
                <a:defRPr/>
              </a:pPr>
              <a:r>
                <a:rPr lang="en-US" dirty="0">
                  <a:solidFill>
                    <a:schemeClr val="bg1"/>
                  </a:solidFill>
                  <a:latin typeface="+mj-lt"/>
                </a:rPr>
                <a:t>DTG + TDF/FTC</a:t>
              </a:r>
              <a:r>
                <a:rPr lang="en-US" dirty="0">
                  <a:solidFill>
                    <a:srgbClr val="FFFFFF"/>
                  </a:solidFill>
                  <a:latin typeface="+mj-lt"/>
                  <a:cs typeface="Arial" panose="020B0604020202020204" pitchFamily="34" charset="0"/>
                </a:rPr>
                <a:t> </a:t>
              </a:r>
              <a:r>
                <a:rPr lang="en-US" dirty="0">
                  <a:solidFill>
                    <a:schemeClr val="bg1"/>
                  </a:solidFill>
                  <a:latin typeface="+mj-lt"/>
                </a:rPr>
                <a:t>(N=717)</a:t>
              </a:r>
              <a:r>
                <a:rPr lang="en-US" dirty="0">
                  <a:solidFill>
                    <a:srgbClr val="FFFFFF"/>
                  </a:solidFill>
                  <a:latin typeface="+mj-lt"/>
                  <a:cs typeface="Arial" panose="020B0604020202020204" pitchFamily="34" charset="0"/>
                </a:rPr>
                <a:t> </a:t>
              </a:r>
            </a:p>
          </p:txBody>
        </p:sp>
        <p:sp>
          <p:nvSpPr>
            <p:cNvPr id="22" name="AutoShap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904AB3-6380-4790-996A-12F55FDF61A6}"/>
                </a:ext>
              </a:extLst>
            </p:cNvPr>
            <p:cNvSpPr>
              <a:spLocks noChangeArrowheads="1"/>
            </p:cNvSpPr>
            <p:nvPr/>
          </p:nvSpPr>
          <p:spPr bwMode="auto">
            <a:xfrm>
              <a:off x="6942694" y="2563537"/>
              <a:ext cx="1660381" cy="273050"/>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algn="ctr" fontAlgn="auto">
                <a:spcBef>
                  <a:spcPts val="0"/>
                </a:spcBef>
                <a:spcAft>
                  <a:spcPts val="0"/>
                </a:spcAft>
                <a:buClrTx/>
                <a:buFontTx/>
                <a:buNone/>
                <a:defRPr/>
              </a:pPr>
              <a:r>
                <a:rPr lang="en-US" dirty="0">
                  <a:solidFill>
                    <a:schemeClr val="bg1"/>
                  </a:solidFill>
                  <a:latin typeface="+mj-lt"/>
                </a:rPr>
                <a:t>DTG + 3TC</a:t>
              </a:r>
              <a:endParaRPr lang="en-US" dirty="0">
                <a:solidFill>
                  <a:schemeClr val="bg1"/>
                </a:solidFill>
                <a:latin typeface="+mj-lt"/>
                <a:cs typeface="Arial" panose="020B0604020202020204" pitchFamily="34" charset="0"/>
              </a:endParaRPr>
            </a:p>
          </p:txBody>
        </p:sp>
        <p:sp>
          <p:nvSpPr>
            <p:cNvPr id="23" name="Text 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E0A5505-8F7C-4B8A-A95A-D37ACE9F2AAD}"/>
                </a:ext>
              </a:extLst>
            </p:cNvPr>
            <p:cNvSpPr txBox="1">
              <a:spLocks noChangeArrowheads="1"/>
            </p:cNvSpPr>
            <p:nvPr/>
          </p:nvSpPr>
          <p:spPr bwMode="auto">
            <a:xfrm>
              <a:off x="4020878" y="3577619"/>
              <a:ext cx="542244"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48</a:t>
              </a:r>
            </a:p>
          </p:txBody>
        </p:sp>
        <p:sp>
          <p:nvSpPr>
            <p:cNvPr id="24" name="Text 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A950302-9CB8-4CA8-B333-38F78294F6B1}"/>
                </a:ext>
              </a:extLst>
            </p:cNvPr>
            <p:cNvSpPr txBox="1">
              <a:spLocks noChangeArrowheads="1"/>
            </p:cNvSpPr>
            <p:nvPr/>
          </p:nvSpPr>
          <p:spPr bwMode="auto">
            <a:xfrm>
              <a:off x="2860957" y="2162566"/>
              <a:ext cx="2610509" cy="355769"/>
            </a:xfrm>
            <a:prstGeom prst="rect">
              <a:avLst/>
            </a:prstGeom>
            <a:noFill/>
            <a:ln w="9525">
              <a:noFill/>
              <a:miter lim="800000"/>
              <a:headEnd/>
              <a:tailEnd/>
            </a:ln>
          </p:spPr>
          <p:txBody>
            <a:bodyPr wrap="squar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Double-blind </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phase</a:t>
              </a:r>
              <a:r>
                <a:rPr lang="en-US" altLang="ja-JP" sz="1400" b="1" baseline="30000" dirty="0">
                  <a:solidFill>
                    <a:srgbClr val="071D49"/>
                  </a:solidFill>
                  <a:latin typeface="+mj-lt"/>
                  <a:cs typeface="Arial" panose="020B0604020202020204" pitchFamily="34" charset="0"/>
                </a:rPr>
                <a:t> </a:t>
              </a:r>
              <a:endParaRPr lang="en-US" altLang="ja-JP" sz="1400" b="1" dirty="0">
                <a:solidFill>
                  <a:srgbClr val="071D49"/>
                </a:solidFill>
                <a:latin typeface="+mj-lt"/>
                <a:cs typeface="Arial" panose="020B0604020202020204" pitchFamily="34" charset="0"/>
              </a:endParaRPr>
            </a:p>
          </p:txBody>
        </p:sp>
        <p:sp>
          <p:nvSpPr>
            <p:cNvPr id="25" name="Text Box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DE543F-D52D-450E-8370-F48745B00A34}"/>
                </a:ext>
              </a:extLst>
            </p:cNvPr>
            <p:cNvSpPr txBox="1">
              <a:spLocks noChangeArrowheads="1"/>
            </p:cNvSpPr>
            <p:nvPr/>
          </p:nvSpPr>
          <p:spPr bwMode="auto">
            <a:xfrm>
              <a:off x="5484180" y="2162566"/>
              <a:ext cx="1424750" cy="355769"/>
            </a:xfrm>
            <a:prstGeom prst="rect">
              <a:avLst/>
            </a:prstGeom>
            <a:noFill/>
            <a:ln w="9525">
              <a:noFill/>
              <a:miter lim="800000"/>
              <a:headEnd/>
              <a:tailEnd/>
            </a:ln>
          </p:spPr>
          <p:txBody>
            <a:bodyPr wrap="squar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Open-label</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phase</a:t>
              </a:r>
            </a:p>
          </p:txBody>
        </p:sp>
        <p:sp>
          <p:nvSpPr>
            <p:cNvPr id="26" name="Text 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BE57DA-D619-4ED7-95C9-F5773E932061}"/>
                </a:ext>
              </a:extLst>
            </p:cNvPr>
            <p:cNvSpPr txBox="1">
              <a:spLocks noChangeArrowheads="1"/>
            </p:cNvSpPr>
            <p:nvPr/>
          </p:nvSpPr>
          <p:spPr bwMode="auto">
            <a:xfrm>
              <a:off x="6921644" y="2162566"/>
              <a:ext cx="1660381" cy="355769"/>
            </a:xfrm>
            <a:prstGeom prst="rect">
              <a:avLst/>
            </a:prstGeom>
            <a:noFill/>
            <a:ln w="9525">
              <a:noFill/>
              <a:miter lim="800000"/>
              <a:headEnd/>
              <a:tailEnd/>
            </a:ln>
          </p:spPr>
          <p:txBody>
            <a:bodyPr wrap="squar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Continuation </a:t>
              </a:r>
              <a:endParaRPr lang="en-US" altLang="ja-JP" sz="1400" b="1" dirty="0">
                <a:solidFill>
                  <a:srgbClr val="071D49"/>
                </a:solidFill>
                <a:latin typeface="+mj-lt"/>
              </a:endParaRPr>
            </a:p>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phase</a:t>
              </a:r>
            </a:p>
          </p:txBody>
        </p:sp>
        <p:sp>
          <p:nvSpPr>
            <p:cNvPr id="27" name="Text 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DA913B-327B-4AEC-B7F4-BAC0FA762C4D}"/>
                </a:ext>
              </a:extLst>
            </p:cNvPr>
            <p:cNvSpPr txBox="1">
              <a:spLocks noChangeArrowheads="1"/>
            </p:cNvSpPr>
            <p:nvPr/>
          </p:nvSpPr>
          <p:spPr bwMode="auto">
            <a:xfrm>
              <a:off x="6650522" y="3577619"/>
              <a:ext cx="542244"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144</a:t>
              </a:r>
            </a:p>
          </p:txBody>
        </p:sp>
        <p:sp>
          <p:nvSpPr>
            <p:cNvPr id="28" name="Lin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D643D06-2E26-47F2-9D31-7950BCCA7AC8}"/>
                </a:ext>
              </a:extLst>
            </p:cNvPr>
            <p:cNvSpPr>
              <a:spLocks noChangeShapeType="1"/>
            </p:cNvSpPr>
            <p:nvPr/>
          </p:nvSpPr>
          <p:spPr bwMode="auto">
            <a:xfrm>
              <a:off x="6908930" y="3456232"/>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29" name="Lin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75AA5E0-C2D8-415A-A366-CDA65DEF2537}"/>
                </a:ext>
              </a:extLst>
            </p:cNvPr>
            <p:cNvSpPr>
              <a:spLocks noChangeShapeType="1"/>
            </p:cNvSpPr>
            <p:nvPr/>
          </p:nvSpPr>
          <p:spPr bwMode="auto">
            <a:xfrm>
              <a:off x="3548702"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30" name="Lin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E58190-4FAB-496E-9173-53611856EBF1}"/>
                </a:ext>
              </a:extLst>
            </p:cNvPr>
            <p:cNvSpPr>
              <a:spLocks noChangeShapeType="1"/>
            </p:cNvSpPr>
            <p:nvPr/>
          </p:nvSpPr>
          <p:spPr bwMode="auto">
            <a:xfrm>
              <a:off x="4292000"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31" name="Text 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096E29-C7A5-4882-A93C-D38B82938167}"/>
                </a:ext>
              </a:extLst>
            </p:cNvPr>
            <p:cNvSpPr txBox="1">
              <a:spLocks noChangeArrowheads="1"/>
            </p:cNvSpPr>
            <p:nvPr/>
          </p:nvSpPr>
          <p:spPr bwMode="auto">
            <a:xfrm>
              <a:off x="3258620" y="3577619"/>
              <a:ext cx="576355"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 </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24</a:t>
              </a:r>
            </a:p>
          </p:txBody>
        </p:sp>
        <p:sp>
          <p:nvSpPr>
            <p:cNvPr id="32" name="Text 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55106CA-1CD3-4270-8034-342197CBF040}"/>
                </a:ext>
              </a:extLst>
            </p:cNvPr>
            <p:cNvSpPr txBox="1">
              <a:spLocks noChangeArrowheads="1"/>
            </p:cNvSpPr>
            <p:nvPr/>
          </p:nvSpPr>
          <p:spPr bwMode="auto">
            <a:xfrm>
              <a:off x="5209528" y="3577619"/>
              <a:ext cx="542244"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96</a:t>
              </a:r>
            </a:p>
          </p:txBody>
        </p:sp>
        <p:grpSp>
          <p:nvGrpSpPr>
            <p:cNvPr id="33" name="Group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FE8DA1C-ABE6-4660-991F-A1D2C895A73F}"/>
                </a:ext>
              </a:extLst>
            </p:cNvPr>
            <p:cNvGrpSpPr/>
            <p:nvPr/>
          </p:nvGrpSpPr>
          <p:grpSpPr>
            <a:xfrm>
              <a:off x="443865" y="2232234"/>
              <a:ext cx="2448186" cy="1147798"/>
              <a:chOff x="287348" y="1748088"/>
              <a:chExt cx="2448186" cy="1147798"/>
            </a:xfrm>
          </p:grpSpPr>
          <p:sp>
            <p:nvSpPr>
              <p:cNvPr id="34" name="AutoShap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DA81F4-1E54-436E-B6C1-B7D8FE648719}"/>
                  </a:ext>
                </a:extLst>
              </p:cNvPr>
              <p:cNvSpPr>
                <a:spLocks noChangeArrowheads="1"/>
              </p:cNvSpPr>
              <p:nvPr/>
            </p:nvSpPr>
            <p:spPr bwMode="auto">
              <a:xfrm>
                <a:off x="287348" y="2033424"/>
                <a:ext cx="2370851" cy="862462"/>
              </a:xfrm>
              <a:prstGeom prst="rightArrow">
                <a:avLst>
                  <a:gd name="adj1" fmla="val 57009"/>
                  <a:gd name="adj2" fmla="val 65033"/>
                </a:avLst>
              </a:prstGeom>
              <a:solidFill>
                <a:schemeClr val="bg2">
                  <a:lumMod val="50000"/>
                </a:schemeClr>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marL="171450" indent="-171450" fontAlgn="auto">
                  <a:spcBef>
                    <a:spcPts val="0"/>
                  </a:spcBef>
                  <a:spcAft>
                    <a:spcPts val="0"/>
                  </a:spcAft>
                  <a:buClrTx/>
                  <a:buFont typeface="Arial" panose="020B0604020202020204" pitchFamily="34" charset="0"/>
                  <a:buChar char="•"/>
                  <a:defRPr/>
                </a:pPr>
                <a:r>
                  <a:rPr lang="en-US" sz="1600" dirty="0">
                    <a:solidFill>
                      <a:srgbClr val="FFFFFF"/>
                    </a:solidFill>
                    <a:latin typeface="+mj-lt"/>
                    <a:cs typeface="Arial" panose="020B0604020202020204" pitchFamily="34" charset="0"/>
                  </a:rPr>
                  <a:t>ART-naive adults</a:t>
                </a:r>
              </a:p>
            </p:txBody>
          </p:sp>
          <p:sp>
            <p:nvSpPr>
              <p:cNvPr id="35" name="TextBox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8F48F3-DA1E-4024-9F32-FADC56B40259}"/>
                  </a:ext>
                </a:extLst>
              </p:cNvPr>
              <p:cNvSpPr txBox="1"/>
              <p:nvPr/>
            </p:nvSpPr>
            <p:spPr>
              <a:xfrm>
                <a:off x="2336467" y="1748088"/>
                <a:ext cx="399067" cy="194055"/>
              </a:xfrm>
              <a:prstGeom prst="rect">
                <a:avLst/>
              </a:prstGeom>
              <a:noFill/>
            </p:spPr>
            <p:txBody>
              <a:bodyPr wrap="square" lIns="0" tIns="0" rIns="0" bIns="0" rtlCol="0">
                <a:spAutoFit/>
              </a:bodyPr>
              <a:lstStyle/>
              <a:p>
                <a:pPr algn="ctr"/>
                <a:r>
                  <a:rPr lang="en-US" sz="1600" b="1" dirty="0">
                    <a:solidFill>
                      <a:srgbClr val="071D49"/>
                    </a:solidFill>
                    <a:latin typeface="+mj-lt"/>
                  </a:rPr>
                  <a:t>1:1</a:t>
                </a:r>
              </a:p>
            </p:txBody>
          </p:sp>
        </p:grpSp>
      </p:grpSp>
      <p:sp>
        <p:nvSpPr>
          <p:cNvPr id="36" name="TextBox 4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EF61B4-F787-463F-AFCD-F8921AE2B392}"/>
              </a:ext>
            </a:extLst>
          </p:cNvPr>
          <p:cNvSpPr txBox="1">
            <a:spLocks noChangeArrowheads="1"/>
          </p:cNvSpPr>
          <p:nvPr/>
        </p:nvSpPr>
        <p:spPr bwMode="auto">
          <a:xfrm>
            <a:off x="4656512" y="4116560"/>
            <a:ext cx="2020668" cy="1015663"/>
          </a:xfrm>
          <a:prstGeom prst="rect">
            <a:avLst/>
          </a:prstGeom>
          <a:solidFill>
            <a:schemeClr val="bg1">
              <a:lumMod val="85000"/>
            </a:schemeClr>
          </a:solidFill>
          <a:ln w="12700">
            <a:solidFill>
              <a:srgbClr val="002F5F"/>
            </a:solidFill>
            <a:miter lim="800000"/>
            <a:headEnd/>
            <a:tailEnd/>
          </a:ln>
          <a:effectLst>
            <a:glow rad="63500">
              <a:schemeClr val="accent2">
                <a:satMod val="175000"/>
                <a:alpha val="40000"/>
              </a:schemeClr>
            </a:glow>
          </a:effectLst>
        </p:spPr>
        <p:txBody>
          <a:bodyPr wrap="square" lIns="91440" tIns="45720" rIns="91440" bIns="45720" anchor="t" anchorCtr="0">
            <a:spAutoFit/>
          </a:bodyPr>
          <a:lstStyle>
            <a:defPPr>
              <a:defRPr lang="en-US"/>
            </a:defPPr>
            <a:lvl1pPr fontAlgn="auto">
              <a:spcBef>
                <a:spcPts val="0"/>
              </a:spcBef>
              <a:spcAft>
                <a:spcPts val="0"/>
              </a:spcAft>
              <a:buClrTx/>
              <a:buFontTx/>
              <a:buNone/>
              <a:tabLst>
                <a:tab pos="914400" algn="l"/>
                <a:tab pos="2060575" algn="l"/>
                <a:tab pos="2797175" algn="l"/>
              </a:tabLst>
              <a:defRPr sz="1050" b="1">
                <a:solidFill>
                  <a:srgbClr val="002F5F"/>
                </a:solidFill>
              </a:defRPr>
            </a:lvl1pPr>
          </a:lstStyle>
          <a:p>
            <a:r>
              <a:rPr lang="en-GB" altLang="ja-JP" sz="1200" dirty="0">
                <a:solidFill>
                  <a:srgbClr val="071D49"/>
                </a:solidFill>
                <a:latin typeface="+mj-lt"/>
              </a:rPr>
              <a:t>Primary endpoint </a:t>
            </a:r>
            <a:br>
              <a:rPr lang="en-GB" altLang="ja-JP" sz="1200" dirty="0">
                <a:solidFill>
                  <a:srgbClr val="071D49"/>
                </a:solidFill>
                <a:latin typeface="+mj-lt"/>
              </a:rPr>
            </a:br>
            <a:r>
              <a:rPr lang="en-GB" altLang="ja-JP" sz="1200" dirty="0">
                <a:solidFill>
                  <a:srgbClr val="071D49"/>
                </a:solidFill>
                <a:latin typeface="+mj-lt"/>
              </a:rPr>
              <a:t>at Week 48: </a:t>
            </a:r>
            <a:br>
              <a:rPr lang="en-GB" altLang="ja-JP" sz="1200" dirty="0">
                <a:solidFill>
                  <a:srgbClr val="071D49"/>
                </a:solidFill>
                <a:latin typeface="+mj-lt"/>
              </a:rPr>
            </a:br>
            <a:r>
              <a:rPr lang="en-GB" altLang="ja-JP" sz="1200" dirty="0">
                <a:solidFill>
                  <a:srgbClr val="071D49"/>
                </a:solidFill>
                <a:latin typeface="+mj-lt"/>
              </a:rPr>
              <a:t>participants with</a:t>
            </a:r>
            <a:br>
              <a:rPr lang="en-GB" altLang="ja-JP" sz="1200" dirty="0">
                <a:solidFill>
                  <a:srgbClr val="071D49"/>
                </a:solidFill>
                <a:latin typeface="+mj-lt"/>
              </a:rPr>
            </a:br>
            <a:r>
              <a:rPr lang="en-GB" altLang="ja-JP" sz="1200" dirty="0">
                <a:solidFill>
                  <a:srgbClr val="071D49"/>
                </a:solidFill>
                <a:latin typeface="+mj-lt"/>
              </a:rPr>
              <a:t>HIV-1 RNA &lt;50 c/mL </a:t>
            </a:r>
          </a:p>
          <a:p>
            <a:r>
              <a:rPr lang="en-GB" altLang="ja-JP" sz="1200" dirty="0">
                <a:solidFill>
                  <a:srgbClr val="071D49"/>
                </a:solidFill>
                <a:latin typeface="+mj-lt"/>
              </a:rPr>
              <a:t>(ITT-E Snapshot)</a:t>
            </a:r>
            <a:r>
              <a:rPr lang="en-GB" altLang="ja-JP" sz="1200" baseline="30000" dirty="0">
                <a:solidFill>
                  <a:srgbClr val="071D49"/>
                </a:solidFill>
                <a:latin typeface="+mj-lt"/>
              </a:rPr>
              <a:t>a</a:t>
            </a:r>
          </a:p>
        </p:txBody>
      </p:sp>
      <p:sp>
        <p:nvSpPr>
          <p:cNvPr id="37" name="TextBox 4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71C013-873D-4CFC-AE19-EC07BF94790F}"/>
              </a:ext>
            </a:extLst>
          </p:cNvPr>
          <p:cNvSpPr txBox="1">
            <a:spLocks noChangeArrowheads="1"/>
          </p:cNvSpPr>
          <p:nvPr/>
        </p:nvSpPr>
        <p:spPr bwMode="auto">
          <a:xfrm>
            <a:off x="6908044" y="4084967"/>
            <a:ext cx="4117517" cy="1334211"/>
          </a:xfrm>
          <a:prstGeom prst="rect">
            <a:avLst/>
          </a:prstGeom>
          <a:solidFill>
            <a:schemeClr val="bg1">
              <a:lumMod val="85000"/>
            </a:schemeClr>
          </a:solidFill>
          <a:ln w="12700">
            <a:solidFill>
              <a:srgbClr val="002F5F"/>
            </a:solidFill>
            <a:miter lim="800000"/>
            <a:headEnd/>
            <a:tailEnd/>
          </a:ln>
          <a:effectLst>
            <a:glow rad="63500">
              <a:schemeClr val="accent2">
                <a:satMod val="175000"/>
                <a:alpha val="40000"/>
              </a:schemeClr>
            </a:glow>
          </a:effectLst>
        </p:spPr>
        <p:txBody>
          <a:bodyPr wrap="square" lIns="91440" tIns="9144" rIns="91440" bIns="9144" anchor="t" anchorCtr="0">
            <a:spAutoFit/>
          </a:bodyPr>
          <a:lstStyle/>
          <a:p>
            <a:pPr fontAlgn="auto">
              <a:spcBef>
                <a:spcPts val="0"/>
              </a:spcBef>
              <a:spcAft>
                <a:spcPts val="0"/>
              </a:spcAft>
              <a:buClrTx/>
              <a:buFontTx/>
              <a:buNone/>
              <a:tabLst>
                <a:tab pos="1200150" algn="l"/>
                <a:tab pos="2628900" algn="l"/>
                <a:tab pos="2797175" algn="l"/>
              </a:tabLst>
            </a:pPr>
            <a:r>
              <a:rPr lang="en-GB" altLang="ja-JP" sz="1200" b="1" dirty="0">
                <a:solidFill>
                  <a:srgbClr val="071D49"/>
                </a:solidFill>
                <a:latin typeface="+mj-lt"/>
                <a:cs typeface="Arial" panose="020B0604020202020204" pitchFamily="34" charset="0"/>
              </a:rPr>
              <a:t>Countries</a:t>
            </a:r>
            <a:r>
              <a:rPr lang="en-GB" altLang="ja-JP" sz="1200" dirty="0">
                <a:solidFill>
                  <a:srgbClr val="071D49"/>
                </a:solidFill>
                <a:latin typeface="+mj-lt"/>
                <a:cs typeface="Arial" panose="020B0604020202020204" pitchFamily="34" charset="0"/>
              </a:rPr>
              <a:t/>
            </a:r>
            <a:br>
              <a:rPr lang="en-GB" altLang="ja-JP" sz="1200" dirty="0">
                <a:solidFill>
                  <a:srgbClr val="071D49"/>
                </a:solidFill>
                <a:latin typeface="+mj-lt"/>
                <a:cs typeface="Arial" panose="020B0604020202020204" pitchFamily="34" charset="0"/>
              </a:rPr>
            </a:br>
            <a:r>
              <a:rPr lang="en-GB" altLang="ja-JP" sz="1050" dirty="0">
                <a:solidFill>
                  <a:srgbClr val="071D49"/>
                </a:solidFill>
                <a:latin typeface="+mj-lt"/>
                <a:cs typeface="Arial" panose="020B0604020202020204" pitchFamily="34" charset="0"/>
              </a:rPr>
              <a:t>Argentina	Australia	Belgium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Canada    	France	Germany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Italy             	Republic of Korea 	Mexico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Netherlands    	Peru               	Poland</a:t>
            </a:r>
            <a:br>
              <a:rPr lang="en-GB" altLang="ja-JP" sz="1050" dirty="0">
                <a:solidFill>
                  <a:srgbClr val="071D49"/>
                </a:solidFill>
                <a:latin typeface="+mj-lt"/>
                <a:cs typeface="Arial" panose="020B0604020202020204" pitchFamily="34" charset="0"/>
              </a:rPr>
            </a:br>
            <a:r>
              <a:rPr lang="en-GB" altLang="ja-JP" sz="1050" dirty="0">
                <a:solidFill>
                  <a:srgbClr val="071D49"/>
                </a:solidFill>
                <a:latin typeface="+mj-lt"/>
                <a:cs typeface="Arial" panose="020B0604020202020204" pitchFamily="34" charset="0"/>
              </a:rPr>
              <a:t>Portugal             	Romania                   	Russian Federation South Africa</a:t>
            </a:r>
            <a:r>
              <a:rPr lang="en-GB" altLang="ja-JP" sz="1050" dirty="0">
                <a:solidFill>
                  <a:srgbClr val="071D49"/>
                </a:solidFill>
                <a:latin typeface="+mj-lt"/>
              </a:rPr>
              <a:t>       	</a:t>
            </a:r>
            <a:r>
              <a:rPr lang="en-GB" altLang="ja-JP" sz="1050" dirty="0">
                <a:solidFill>
                  <a:srgbClr val="071D49"/>
                </a:solidFill>
                <a:latin typeface="+mj-lt"/>
                <a:cs typeface="Arial" panose="020B0604020202020204" pitchFamily="34" charset="0"/>
              </a:rPr>
              <a:t>Spain           	Switzerland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Taiwan</a:t>
            </a:r>
            <a:r>
              <a:rPr lang="en-GB" altLang="ja-JP" sz="1050" dirty="0">
                <a:solidFill>
                  <a:srgbClr val="071D49"/>
                </a:solidFill>
                <a:latin typeface="+mj-lt"/>
              </a:rPr>
              <a:t>               	</a:t>
            </a:r>
            <a:r>
              <a:rPr lang="en-GB" altLang="ja-JP" sz="1050" dirty="0">
                <a:solidFill>
                  <a:srgbClr val="071D49"/>
                </a:solidFill>
                <a:latin typeface="+mj-lt"/>
                <a:cs typeface="Arial" panose="020B0604020202020204" pitchFamily="34" charset="0"/>
              </a:rPr>
              <a:t>United Kingdom         	United States            </a:t>
            </a:r>
          </a:p>
        </p:txBody>
      </p:sp>
      <p:sp>
        <p:nvSpPr>
          <p:cNvPr id="38" name="TextBox 4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437F8AD-6EEE-4AE1-8F0B-96AE9CF43FAE}"/>
              </a:ext>
            </a:extLst>
          </p:cNvPr>
          <p:cNvSpPr txBox="1">
            <a:spLocks noChangeArrowheads="1"/>
          </p:cNvSpPr>
          <p:nvPr/>
        </p:nvSpPr>
        <p:spPr bwMode="auto">
          <a:xfrm>
            <a:off x="705108" y="4084967"/>
            <a:ext cx="3713343" cy="1015663"/>
          </a:xfrm>
          <a:prstGeom prst="rect">
            <a:avLst/>
          </a:prstGeom>
          <a:solidFill>
            <a:schemeClr val="bg1">
              <a:lumMod val="85000"/>
            </a:schemeClr>
          </a:solidFill>
          <a:ln w="12700">
            <a:solidFill>
              <a:srgbClr val="002F5F"/>
            </a:solidFill>
            <a:miter lim="800000"/>
            <a:headEnd/>
            <a:tailEnd/>
          </a:ln>
          <a:effectLst>
            <a:glow rad="63500">
              <a:schemeClr val="accent2">
                <a:satMod val="175000"/>
                <a:alpha val="40000"/>
              </a:schemeClr>
            </a:glow>
          </a:effectLst>
        </p:spPr>
        <p:txBody>
          <a:bodyPr wrap="square" lIns="91440" tIns="45720" rIns="91440" bIns="45720" anchor="t" anchorCtr="0">
            <a:spAutoFit/>
          </a:bodyPr>
          <a:lstStyle/>
          <a:p>
            <a:pPr fontAlgn="auto">
              <a:spcBef>
                <a:spcPts val="0"/>
              </a:spcBef>
              <a:spcAft>
                <a:spcPts val="0"/>
              </a:spcAft>
              <a:buClrTx/>
              <a:buFontTx/>
              <a:buNone/>
              <a:tabLst>
                <a:tab pos="914400" algn="l"/>
                <a:tab pos="2060575" algn="l"/>
                <a:tab pos="2797175" algn="l"/>
              </a:tabLst>
            </a:pPr>
            <a:r>
              <a:rPr lang="en-GB" altLang="ja-JP" sz="1200" b="1" dirty="0">
                <a:solidFill>
                  <a:srgbClr val="071D49"/>
                </a:solidFill>
                <a:latin typeface="+mj-lt"/>
                <a:cs typeface="Arial" panose="020B0604020202020204" pitchFamily="34" charset="0"/>
              </a:rPr>
              <a:t>Eligibility criteria</a:t>
            </a:r>
            <a:endParaRPr lang="en-GB" altLang="ja-JP" sz="1200" b="1" dirty="0">
              <a:solidFill>
                <a:srgbClr val="071D49"/>
              </a:solidFill>
              <a:latin typeface="+mj-lt"/>
            </a:endParaRP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GB" altLang="ja-JP" sz="1100" dirty="0">
                <a:solidFill>
                  <a:srgbClr val="071D49"/>
                </a:solidFill>
                <a:latin typeface="+mj-lt"/>
              </a:rPr>
              <a:t>VL </a:t>
            </a:r>
            <a:r>
              <a:rPr lang="en-GB" altLang="ja-JP" sz="1200" dirty="0">
                <a:solidFill>
                  <a:srgbClr val="071D49"/>
                </a:solidFill>
                <a:latin typeface="+mj-lt"/>
              </a:rPr>
              <a:t>1000-500,000 c/mL at screening</a:t>
            </a:r>
            <a:endParaRPr lang="en-GB" altLang="ja-JP" sz="1200" dirty="0">
              <a:solidFill>
                <a:srgbClr val="071D49"/>
              </a:solidFill>
              <a:latin typeface="+mj-lt"/>
              <a:cs typeface="Arial" panose="020B0604020202020204" pitchFamily="34" charset="0"/>
            </a:endParaRP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GB" altLang="ja-JP" sz="1200" dirty="0">
                <a:solidFill>
                  <a:srgbClr val="071D49"/>
                </a:solidFill>
                <a:latin typeface="+mj-lt"/>
                <a:cs typeface="Arial" panose="020B0604020202020204" pitchFamily="34" charset="0"/>
              </a:rPr>
              <a:t>≤10 days of prior ART</a:t>
            </a: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US" altLang="ja-JP" sz="1200" dirty="0">
                <a:solidFill>
                  <a:srgbClr val="071D49"/>
                </a:solidFill>
                <a:latin typeface="+mj-lt"/>
                <a:cs typeface="Arial" panose="020B0604020202020204" pitchFamily="34" charset="0"/>
              </a:rPr>
              <a:t>No </a:t>
            </a:r>
            <a:r>
              <a:rPr lang="en-US" altLang="ja-JP" sz="1200" dirty="0">
                <a:solidFill>
                  <a:srgbClr val="071D49"/>
                </a:solidFill>
                <a:latin typeface="+mj-lt"/>
              </a:rPr>
              <a:t>major RT or PI</a:t>
            </a:r>
            <a:r>
              <a:rPr lang="en-US" altLang="ja-JP" sz="1200" dirty="0">
                <a:solidFill>
                  <a:srgbClr val="071D49"/>
                </a:solidFill>
                <a:latin typeface="+mj-lt"/>
                <a:cs typeface="Arial" panose="020B0604020202020204" pitchFamily="34" charset="0"/>
              </a:rPr>
              <a:t> resistance mutation</a:t>
            </a:r>
            <a:endParaRPr lang="en-GB" altLang="ja-JP" sz="1200" dirty="0">
              <a:solidFill>
                <a:srgbClr val="071D49"/>
              </a:solidFill>
              <a:latin typeface="+mj-lt"/>
              <a:cs typeface="Arial" panose="020B0604020202020204" pitchFamily="34" charset="0"/>
            </a:endParaRP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GB" altLang="ja-JP" sz="1200" dirty="0">
                <a:solidFill>
                  <a:srgbClr val="071D49"/>
                </a:solidFill>
                <a:latin typeface="+mj-lt"/>
                <a:cs typeface="Arial" panose="020B0604020202020204" pitchFamily="34" charset="0"/>
              </a:rPr>
              <a:t>No HBV infection or </a:t>
            </a:r>
            <a:r>
              <a:rPr lang="en-GB" altLang="ja-JP" sz="1200" dirty="0">
                <a:solidFill>
                  <a:srgbClr val="071D49"/>
                </a:solidFill>
                <a:latin typeface="+mj-lt"/>
              </a:rPr>
              <a:t>need for HCV therapy</a:t>
            </a:r>
            <a:endParaRPr lang="en-GB" altLang="ja-JP" sz="1200" dirty="0">
              <a:solidFill>
                <a:srgbClr val="071D49"/>
              </a:solidFill>
              <a:latin typeface="+mj-lt"/>
              <a:cs typeface="Arial" panose="020B0604020202020204" pitchFamily="34" charset="0"/>
            </a:endParaRPr>
          </a:p>
        </p:txBody>
      </p:sp>
      <p:sp>
        <p:nvSpPr>
          <p:cNvPr id="39" name="Content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A1D5EA7-BE4D-45FC-BC15-0E2D5C564C0F}"/>
              </a:ext>
            </a:extLst>
          </p:cNvPr>
          <p:cNvSpPr txBox="1">
            <a:spLocks/>
          </p:cNvSpPr>
          <p:nvPr/>
        </p:nvSpPr>
        <p:spPr>
          <a:xfrm>
            <a:off x="590804" y="5614940"/>
            <a:ext cx="10953496" cy="735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b="1" dirty="0">
                <a:solidFill>
                  <a:srgbClr val="071D49"/>
                </a:solidFill>
                <a:latin typeface="+mj-lt"/>
              </a:rPr>
              <a:t>Baseline stratification factors: </a:t>
            </a:r>
            <a:r>
              <a:rPr lang="en-US" sz="1400" dirty="0">
                <a:solidFill>
                  <a:srgbClr val="071D49"/>
                </a:solidFill>
                <a:latin typeface="+mj-lt"/>
              </a:rPr>
              <a:t>plasma HIV-1 RNA (≤100,000 vs &gt;100,000 c/mL) and CD4+ cell count (≤200 vs &gt;200 cells/mm</a:t>
            </a:r>
            <a:r>
              <a:rPr lang="en-US" sz="1400" baseline="30000" dirty="0">
                <a:solidFill>
                  <a:srgbClr val="071D49"/>
                </a:solidFill>
                <a:latin typeface="+mj-lt"/>
              </a:rPr>
              <a:t>3</a:t>
            </a:r>
            <a:r>
              <a:rPr lang="en-US" sz="1400" dirty="0">
                <a:solidFill>
                  <a:srgbClr val="071D49"/>
                </a:solidFill>
                <a:latin typeface="+mj-lt"/>
              </a:rPr>
              <a:t>).</a:t>
            </a:r>
          </a:p>
        </p:txBody>
      </p:sp>
      <p:sp>
        <p:nvSpPr>
          <p:cNvPr id="40" name="Oval 3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0DD381-7A45-4516-99A0-7969CDCB9FEC}"/>
              </a:ext>
            </a:extLst>
          </p:cNvPr>
          <p:cNvSpPr/>
          <p:nvPr/>
        </p:nvSpPr>
        <p:spPr>
          <a:xfrm>
            <a:off x="6673048" y="3480970"/>
            <a:ext cx="1010329" cy="513699"/>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
        <p:nvSpPr>
          <p:cNvPr id="41" name="TextBox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2BD7C05-ACD3-4EA8-960B-0FACA2CCFA4F}"/>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7554129"/>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3</a:t>
            </a:fld>
            <a:endParaRPr lang="en-GB" dirty="0"/>
          </a:p>
        </p:txBody>
      </p:sp>
      <p:sp>
        <p:nvSpPr>
          <p:cNvPr id="7"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919FBF-D78D-4FBB-BE78-697F4332D138}"/>
              </a:ext>
            </a:extLst>
          </p:cNvPr>
          <p:cNvSpPr>
            <a:spLocks noGrp="1"/>
          </p:cNvSpPr>
          <p:nvPr>
            <p:ph type="body" sz="quarter" idx="15"/>
          </p:nvPr>
        </p:nvSpPr>
        <p:spPr/>
        <p:txBody>
          <a:bodyPr/>
          <a:lstStyle/>
          <a:p>
            <a:pPr>
              <a:spcAft>
                <a:spcPts val="200"/>
              </a:spcAft>
            </a:pPr>
            <a:r>
              <a:rPr lang="en-US" baseline="30000" dirty="0">
                <a:ea typeface="Times New Roman" panose="02020603050405020304" pitchFamily="18" charset="0"/>
              </a:rPr>
              <a:t>a</a:t>
            </a:r>
            <a:r>
              <a:rPr lang="en-US" dirty="0">
                <a:ea typeface="Times New Roman" panose="02020603050405020304" pitchFamily="18" charset="0"/>
              </a:rPr>
              <a:t>2% of participants in each group had baseline HIV-1 RNA &gt;500,000 c/mL and were included in the ITT-E analysis.</a:t>
            </a:r>
          </a:p>
          <a:p>
            <a:r>
              <a:rPr lang="en-US" altLang="en-US" dirty="0"/>
              <a:t>Cahn et al. </a:t>
            </a:r>
            <a:r>
              <a:rPr lang="en-US" altLang="en-US" i="1" dirty="0"/>
              <a:t>Lancet. </a:t>
            </a:r>
            <a:r>
              <a:rPr lang="en-US" altLang="en-US" dirty="0"/>
              <a:t>2019;393:143-155.</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4" name="Text Placeholder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3974A6-8C25-4916-B9B8-858DC20E4EC7}"/>
              </a:ext>
            </a:extLst>
          </p:cNvPr>
          <p:cNvSpPr>
            <a:spLocks noGrp="1"/>
          </p:cNvSpPr>
          <p:nvPr>
            <p:ph type="body" sz="quarter" idx="14"/>
          </p:nvPr>
        </p:nvSpPr>
        <p:spPr/>
        <p:txBody>
          <a:bodyPr/>
          <a:lstStyle/>
          <a:p>
            <a:r>
              <a:rPr lang="en-US" altLang="en-US" sz="2800" dirty="0"/>
              <a:t>DEMOGRAPHIC AND BASELINE CHARACTERISTICS FOR THE POOLED GEMINI-1 AND GEMINI-2 POPULATION</a:t>
            </a:r>
            <a:endParaRPr lang="en-US" sz="2800" dirty="0"/>
          </a:p>
        </p:txBody>
      </p:sp>
      <p:graphicFrame>
        <p:nvGraphicFramePr>
          <p:cNvPr id="11" name="Tab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8E78E24-86FF-48CC-8109-6F31B423104F}"/>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41926737"/>
              </p:ext>
            </p:extLst>
          </p:nvPr>
        </p:nvGraphicFramePr>
        <p:xfrm>
          <a:off x="663832" y="1339812"/>
          <a:ext cx="10939459" cy="4343400"/>
        </p:xfrm>
        <a:graphic>
          <a:graphicData uri="http://schemas.openxmlformats.org/drawingml/2006/table">
            <a:tbl>
              <a:tblPr>
                <a:tableStyleId>{2D5ABB26-0587-4C30-8999-92F81FD0307C}</a:tableStyleId>
              </a:tblPr>
              <a:tblGrid>
                <a:gridCol w="5026237">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295661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295661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tblGrid>
              <a:tr h="437649">
                <a:tc>
                  <a:txBody>
                    <a:bodyPr/>
                    <a:lstStyle/>
                    <a:p>
                      <a:pPr algn="l" fontAlgn="b"/>
                      <a:r>
                        <a:rPr lang="en-US" sz="1500" b="1" i="0" u="none" strike="noStrike" dirty="0">
                          <a:solidFill>
                            <a:schemeClr val="tx1"/>
                          </a:solidFill>
                          <a:latin typeface="+mn-lt"/>
                        </a:rPr>
                        <a:t>Characteristic</a:t>
                      </a:r>
                    </a:p>
                  </a:txBody>
                  <a:tcPr marL="93334" marR="93334"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500" b="1" dirty="0">
                          <a:solidFill>
                            <a:schemeClr val="bg1"/>
                          </a:solidFill>
                          <a:latin typeface="+mn-lt"/>
                        </a:rPr>
                        <a:t>DTG + 3TC </a:t>
                      </a:r>
                    </a:p>
                    <a:p>
                      <a:pPr algn="ctr">
                        <a:spcAft>
                          <a:spcPts val="0"/>
                        </a:spcAft>
                      </a:pPr>
                      <a:r>
                        <a:rPr lang="en-GB" sz="1500" b="1" dirty="0">
                          <a:solidFill>
                            <a:schemeClr val="bg1"/>
                          </a:solidFill>
                          <a:latin typeface="+mn-lt"/>
                        </a:rPr>
                        <a:t>(N=716)</a:t>
                      </a:r>
                    </a:p>
                  </a:txBody>
                  <a:tcPr marL="93334" marR="93334"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algn="ctr"/>
                      <a:r>
                        <a:rPr kumimoji="0" lang="en-GB" sz="1500" b="1" u="none" strike="noStrike" cap="none" normalizeH="0" dirty="0">
                          <a:ln>
                            <a:noFill/>
                          </a:ln>
                          <a:solidFill>
                            <a:schemeClr val="bg1"/>
                          </a:solidFill>
                          <a:effectLst/>
                          <a:latin typeface="+mn-lt"/>
                        </a:rPr>
                        <a:t>DTG + TDF/FTC </a:t>
                      </a:r>
                    </a:p>
                    <a:p>
                      <a:pPr algn="ctr"/>
                      <a:r>
                        <a:rPr kumimoji="0" lang="en-GB" sz="1500" b="1" u="none" strike="noStrike" cap="none" normalizeH="0" dirty="0">
                          <a:ln>
                            <a:noFill/>
                          </a:ln>
                          <a:solidFill>
                            <a:schemeClr val="bg1"/>
                          </a:solidFill>
                          <a:effectLst/>
                          <a:latin typeface="+mn-lt"/>
                        </a:rPr>
                        <a:t>(N=717)</a:t>
                      </a:r>
                    </a:p>
                  </a:txBody>
                  <a:tcPr marL="93334" marR="93334"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437649">
                <a:tc>
                  <a:txBody>
                    <a:bodyPr/>
                    <a:lstStyle/>
                    <a:p>
                      <a:pPr marL="0" algn="l" fontAlgn="b">
                        <a:spcAft>
                          <a:spcPts val="0"/>
                        </a:spcAft>
                      </a:pPr>
                      <a:r>
                        <a:rPr lang="en-US" sz="1500" b="1" u="none" strike="noStrike" dirty="0">
                          <a:latin typeface="+mn-lt"/>
                        </a:rPr>
                        <a:t>Age, </a:t>
                      </a:r>
                      <a:r>
                        <a:rPr lang="en-US" sz="1500" b="1" u="none" strike="noStrike" baseline="0" dirty="0">
                          <a:solidFill>
                            <a:schemeClr val="tx1"/>
                          </a:solidFill>
                          <a:latin typeface="+mn-lt"/>
                        </a:rPr>
                        <a:t>median (range), </a:t>
                      </a:r>
                      <a:r>
                        <a:rPr lang="en-US" sz="1500" b="1" u="none" strike="noStrike" baseline="0" dirty="0">
                          <a:latin typeface="+mn-lt"/>
                        </a:rPr>
                        <a:t>y</a:t>
                      </a:r>
                    </a:p>
                    <a:p>
                      <a:pPr marL="173736" algn="l" fontAlgn="b">
                        <a:spcAft>
                          <a:spcPts val="0"/>
                        </a:spcAft>
                      </a:pPr>
                      <a:r>
                        <a:rPr lang="en-US" sz="1500" b="0" u="none" strike="noStrike" baseline="0" dirty="0">
                          <a:latin typeface="+mn-lt"/>
                        </a:rPr>
                        <a:t>≥50 y, n (%)</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32 (18-72)</a:t>
                      </a:r>
                      <a:br>
                        <a:rPr lang="en-US" sz="1500" b="0" i="0" u="none" strike="noStrike" dirty="0">
                          <a:solidFill>
                            <a:schemeClr val="tx1"/>
                          </a:solidFill>
                          <a:latin typeface="+mn-lt"/>
                        </a:rPr>
                      </a:br>
                      <a:r>
                        <a:rPr lang="en-US" sz="1500" b="0" i="0" u="none" strike="noStrike" dirty="0">
                          <a:solidFill>
                            <a:schemeClr val="tx1"/>
                          </a:solidFill>
                          <a:latin typeface="+mn-lt"/>
                        </a:rPr>
                        <a:t>65 (9)</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33 (18-70)</a:t>
                      </a:r>
                      <a:br>
                        <a:rPr lang="en-US" sz="1500" b="0" i="0" u="none" strike="noStrike" dirty="0">
                          <a:solidFill>
                            <a:schemeClr val="tx1"/>
                          </a:solidFill>
                          <a:latin typeface="+mn-lt"/>
                        </a:rPr>
                      </a:br>
                      <a:r>
                        <a:rPr lang="en-US" sz="1500" b="0" i="0" u="none" strike="noStrike" dirty="0">
                          <a:solidFill>
                            <a:schemeClr val="tx1"/>
                          </a:solidFill>
                          <a:latin typeface="+mn-lt"/>
                        </a:rPr>
                        <a:t>80 (11)</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218825">
                <a:tc>
                  <a:txBody>
                    <a:bodyPr/>
                    <a:lstStyle/>
                    <a:p>
                      <a:pPr marL="0" algn="l" fontAlgn="b">
                        <a:spcAft>
                          <a:spcPts val="0"/>
                        </a:spcAft>
                      </a:pPr>
                      <a:r>
                        <a:rPr lang="en-US" sz="1500" b="1" i="0" u="none" strike="noStrike" dirty="0">
                          <a:solidFill>
                            <a:srgbClr val="000000"/>
                          </a:solidFill>
                          <a:latin typeface="+mn-lt"/>
                        </a:rPr>
                        <a:t>Female</a:t>
                      </a:r>
                      <a:r>
                        <a:rPr lang="en-US" sz="1500" b="1" i="0" u="none" strike="noStrike" dirty="0">
                          <a:solidFill>
                            <a:schemeClr val="tx1"/>
                          </a:solidFill>
                          <a:latin typeface="+mn-lt"/>
                        </a:rPr>
                        <a:t>, n (%)</a:t>
                      </a:r>
                      <a:endParaRPr lang="en-US" sz="1500" b="1" i="0" u="none" strike="noStrike" dirty="0">
                        <a:solidFill>
                          <a:srgbClr val="000000"/>
                        </a:solidFill>
                        <a:latin typeface="+mn-lt"/>
                      </a:endParaRP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113 (16)</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98 (14)</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57504696"/>
                  </a:ext>
                </a:extLst>
              </a:tr>
              <a:tr h="1094123">
                <a:tc>
                  <a:txBody>
                    <a:bodyPr/>
                    <a:lstStyle/>
                    <a:p>
                      <a:pPr marL="0" algn="l" fontAlgn="b">
                        <a:spcAft>
                          <a:spcPts val="0"/>
                        </a:spcAft>
                      </a:pPr>
                      <a:r>
                        <a:rPr lang="en-US" sz="1500" b="1" u="none" strike="noStrike" kern="1200" dirty="0">
                          <a:solidFill>
                            <a:schemeClr val="tx1"/>
                          </a:solidFill>
                          <a:latin typeface="+mn-lt"/>
                        </a:rPr>
                        <a:t>Race, </a:t>
                      </a:r>
                      <a:r>
                        <a:rPr lang="en-US" sz="1500" b="1" i="0" u="none" strike="noStrike" dirty="0">
                          <a:solidFill>
                            <a:schemeClr val="tx1"/>
                          </a:solidFill>
                          <a:latin typeface="+mn-lt"/>
                        </a:rPr>
                        <a:t>n (%)</a:t>
                      </a:r>
                      <a:r>
                        <a:rPr lang="en-US" sz="1500" b="1" i="0" u="none" strike="noStrike" dirty="0">
                          <a:solidFill>
                            <a:srgbClr val="FF0000"/>
                          </a:solidFill>
                          <a:latin typeface="+mn-lt"/>
                        </a:rPr>
                        <a:t/>
                      </a:r>
                      <a:br>
                        <a:rPr lang="en-US" sz="1500" b="1" i="0" u="none" strike="noStrike" dirty="0">
                          <a:solidFill>
                            <a:srgbClr val="FF0000"/>
                          </a:solidFill>
                          <a:latin typeface="+mn-lt"/>
                        </a:rPr>
                      </a:br>
                      <a:r>
                        <a:rPr lang="en-US" sz="1500" b="0" i="0" u="none" strike="noStrike" dirty="0">
                          <a:solidFill>
                            <a:srgbClr val="FF0000"/>
                          </a:solidFill>
                          <a:latin typeface="+mn-lt"/>
                        </a:rPr>
                        <a:t>    </a:t>
                      </a:r>
                      <a:r>
                        <a:rPr lang="en-US" sz="1500" b="0" i="0" u="none" strike="noStrike" dirty="0">
                          <a:solidFill>
                            <a:schemeClr val="tx1"/>
                          </a:solidFill>
                          <a:latin typeface="+mn-lt"/>
                        </a:rPr>
                        <a:t>African American/African heritage</a:t>
                      </a:r>
                      <a:r>
                        <a:rPr lang="en-US" sz="1500" b="0" i="0" u="none" strike="noStrike" dirty="0">
                          <a:solidFill>
                            <a:srgbClr val="FF0000"/>
                          </a:solidFill>
                          <a:latin typeface="+mn-lt"/>
                        </a:rPr>
                        <a:t/>
                      </a:r>
                      <a:br>
                        <a:rPr lang="en-US" sz="1500" b="0" i="0" u="none" strike="noStrike" dirty="0">
                          <a:solidFill>
                            <a:srgbClr val="FF0000"/>
                          </a:solidFill>
                          <a:latin typeface="+mn-lt"/>
                        </a:rPr>
                      </a:br>
                      <a:r>
                        <a:rPr lang="en-US" sz="1500" b="0" i="0" u="none" strike="noStrike" dirty="0">
                          <a:solidFill>
                            <a:srgbClr val="FF0000"/>
                          </a:solidFill>
                          <a:latin typeface="+mn-lt"/>
                        </a:rPr>
                        <a:t>    </a:t>
                      </a:r>
                      <a:r>
                        <a:rPr lang="en-US" sz="1500" b="0" i="0" u="none" strike="noStrike" dirty="0">
                          <a:solidFill>
                            <a:schemeClr val="tx1"/>
                          </a:solidFill>
                          <a:latin typeface="+mn-lt"/>
                        </a:rPr>
                        <a:t>Asian</a:t>
                      </a:r>
                      <a:br>
                        <a:rPr lang="en-US" sz="1500" b="0" i="0" u="none" strike="noStrike" dirty="0">
                          <a:solidFill>
                            <a:schemeClr val="tx1"/>
                          </a:solidFill>
                          <a:latin typeface="+mn-lt"/>
                        </a:rPr>
                      </a:br>
                      <a:r>
                        <a:rPr lang="en-US" sz="1500" b="0" i="0" u="none" strike="noStrike" dirty="0">
                          <a:solidFill>
                            <a:schemeClr val="tx1"/>
                          </a:solidFill>
                          <a:latin typeface="+mn-lt"/>
                        </a:rPr>
                        <a:t>    White</a:t>
                      </a:r>
                      <a:br>
                        <a:rPr lang="en-US" sz="1500" b="0" i="0" u="none" strike="noStrike" dirty="0">
                          <a:solidFill>
                            <a:schemeClr val="tx1"/>
                          </a:solidFill>
                          <a:latin typeface="+mn-lt"/>
                        </a:rPr>
                      </a:br>
                      <a:r>
                        <a:rPr lang="en-US" sz="1500" b="0" i="0" u="none" strike="noStrike" dirty="0">
                          <a:solidFill>
                            <a:schemeClr val="tx1"/>
                          </a:solidFill>
                          <a:latin typeface="+mn-lt"/>
                        </a:rPr>
                        <a:t>    Other</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
                      </a:r>
                      <a:br>
                        <a:rPr lang="en-US" sz="1500" b="0" i="0" u="none" strike="noStrike" dirty="0">
                          <a:solidFill>
                            <a:schemeClr val="tx1"/>
                          </a:solidFill>
                          <a:latin typeface="+mn-lt"/>
                        </a:rPr>
                      </a:br>
                      <a:r>
                        <a:rPr lang="en-US" sz="1500" b="0" i="0" u="none" strike="noStrike" dirty="0">
                          <a:solidFill>
                            <a:schemeClr val="tx1"/>
                          </a:solidFill>
                          <a:latin typeface="+mn-lt"/>
                        </a:rPr>
                        <a:t>97 (14)</a:t>
                      </a:r>
                      <a:br>
                        <a:rPr lang="en-US" sz="1500" b="0" i="0" u="none" strike="noStrike" dirty="0">
                          <a:solidFill>
                            <a:schemeClr val="tx1"/>
                          </a:solidFill>
                          <a:latin typeface="+mn-lt"/>
                        </a:rPr>
                      </a:br>
                      <a:r>
                        <a:rPr lang="en-US" sz="1500" b="0" i="0" u="none" strike="noStrike" dirty="0">
                          <a:solidFill>
                            <a:schemeClr val="tx1"/>
                          </a:solidFill>
                          <a:latin typeface="+mn-lt"/>
                        </a:rPr>
                        <a:t>71 (10)</a:t>
                      </a:r>
                      <a:br>
                        <a:rPr lang="en-US" sz="1500" b="0" i="0" u="none" strike="noStrike" dirty="0">
                          <a:solidFill>
                            <a:schemeClr val="tx1"/>
                          </a:solidFill>
                          <a:latin typeface="+mn-lt"/>
                        </a:rPr>
                      </a:br>
                      <a:r>
                        <a:rPr lang="en-US" sz="1500" b="0" i="0" u="none" strike="noStrike" dirty="0">
                          <a:solidFill>
                            <a:schemeClr val="tx1"/>
                          </a:solidFill>
                          <a:latin typeface="+mn-lt"/>
                        </a:rPr>
                        <a:t>480 (67)</a:t>
                      </a:r>
                      <a:br>
                        <a:rPr lang="en-US" sz="1500" b="0" i="0" u="none" strike="noStrike" dirty="0">
                          <a:solidFill>
                            <a:schemeClr val="tx1"/>
                          </a:solidFill>
                          <a:latin typeface="+mn-lt"/>
                        </a:rPr>
                      </a:br>
                      <a:r>
                        <a:rPr lang="en-US" sz="1500" b="0" i="0" u="none" strike="noStrike" dirty="0">
                          <a:solidFill>
                            <a:schemeClr val="tx1"/>
                          </a:solidFill>
                          <a:latin typeface="+mn-lt"/>
                        </a:rPr>
                        <a:t>68 (9)</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
                      </a:r>
                      <a:br>
                        <a:rPr lang="en-US" sz="1500" b="0" i="0" u="none" strike="noStrike" dirty="0">
                          <a:solidFill>
                            <a:schemeClr val="tx1"/>
                          </a:solidFill>
                          <a:latin typeface="+mn-lt"/>
                        </a:rPr>
                      </a:br>
                      <a:r>
                        <a:rPr lang="en-US" sz="1500" b="0" i="0" u="none" strike="noStrike" dirty="0">
                          <a:solidFill>
                            <a:schemeClr val="tx1"/>
                          </a:solidFill>
                          <a:latin typeface="+mn-lt"/>
                        </a:rPr>
                        <a:t>76 (11)</a:t>
                      </a:r>
                      <a:br>
                        <a:rPr lang="en-US" sz="1500" b="0" i="0" u="none" strike="noStrike" dirty="0">
                          <a:solidFill>
                            <a:schemeClr val="tx1"/>
                          </a:solidFill>
                          <a:latin typeface="+mn-lt"/>
                        </a:rPr>
                      </a:br>
                      <a:r>
                        <a:rPr lang="en-US" sz="1500" b="0" i="0" u="none" strike="noStrike" dirty="0">
                          <a:solidFill>
                            <a:schemeClr val="tx1"/>
                          </a:solidFill>
                          <a:latin typeface="+mn-lt"/>
                        </a:rPr>
                        <a:t>72 (10)</a:t>
                      </a:r>
                      <a:br>
                        <a:rPr lang="en-US" sz="1500" b="0" i="0" u="none" strike="noStrike" dirty="0">
                          <a:solidFill>
                            <a:schemeClr val="tx1"/>
                          </a:solidFill>
                          <a:latin typeface="+mn-lt"/>
                        </a:rPr>
                      </a:br>
                      <a:r>
                        <a:rPr lang="en-US" sz="1500" b="0" i="0" u="none" strike="noStrike" dirty="0">
                          <a:solidFill>
                            <a:schemeClr val="tx1"/>
                          </a:solidFill>
                          <a:latin typeface="+mn-lt"/>
                        </a:rPr>
                        <a:t>497 (69)</a:t>
                      </a:r>
                      <a:br>
                        <a:rPr lang="en-US" sz="1500" b="0" i="0" u="none" strike="noStrike" dirty="0">
                          <a:solidFill>
                            <a:schemeClr val="tx1"/>
                          </a:solidFill>
                          <a:latin typeface="+mn-lt"/>
                        </a:rPr>
                      </a:br>
                      <a:r>
                        <a:rPr lang="en-US" sz="1500" b="0" i="0" u="none" strike="noStrike" dirty="0">
                          <a:solidFill>
                            <a:schemeClr val="tx1"/>
                          </a:solidFill>
                          <a:latin typeface="+mn-lt"/>
                        </a:rPr>
                        <a:t>72 (10)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656473">
                <a:tc>
                  <a:txBody>
                    <a:bodyPr/>
                    <a:lstStyle/>
                    <a:p>
                      <a:pPr marL="0" algn="l" fontAlgn="b">
                        <a:spcAft>
                          <a:spcPts val="0"/>
                        </a:spcAft>
                      </a:pPr>
                      <a:r>
                        <a:rPr lang="en-US" sz="1500" b="1" i="0" u="none" strike="noStrike" dirty="0">
                          <a:solidFill>
                            <a:schemeClr val="tx1"/>
                          </a:solidFill>
                          <a:latin typeface="+mn-lt"/>
                        </a:rPr>
                        <a:t>Ethnicity, n (%)</a:t>
                      </a:r>
                    </a:p>
                    <a:p>
                      <a:pPr marL="0" algn="l" fontAlgn="b">
                        <a:spcAft>
                          <a:spcPts val="0"/>
                        </a:spcAft>
                      </a:pPr>
                      <a:r>
                        <a:rPr lang="en-US" sz="1500" b="0" i="0" u="none" strike="noStrike" dirty="0">
                          <a:solidFill>
                            <a:schemeClr val="tx1"/>
                          </a:solidFill>
                          <a:latin typeface="+mn-lt"/>
                        </a:rPr>
                        <a:t>    Hispanic or Latino</a:t>
                      </a:r>
                      <a:br>
                        <a:rPr lang="en-US" sz="1500" b="0" i="0" u="none" strike="noStrike" dirty="0">
                          <a:solidFill>
                            <a:schemeClr val="tx1"/>
                          </a:solidFill>
                          <a:latin typeface="+mn-lt"/>
                        </a:rPr>
                      </a:br>
                      <a:r>
                        <a:rPr lang="en-US" sz="1500" b="0" i="0" u="none" strike="noStrike" dirty="0">
                          <a:solidFill>
                            <a:schemeClr val="tx1"/>
                          </a:solidFill>
                          <a:latin typeface="+mn-lt"/>
                        </a:rPr>
                        <a:t>    Not Hispanic or Latino</a:t>
                      </a:r>
                      <a:endParaRPr lang="en-US" sz="1500" b="0" u="none" strike="noStrike" kern="1200" dirty="0">
                        <a:solidFill>
                          <a:schemeClr val="tx1"/>
                        </a:solidFill>
                        <a:latin typeface="+mn-lt"/>
                      </a:endParaRP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endParaRPr lang="en-US" sz="1500" b="0" i="0" u="none" strike="noStrike" dirty="0">
                        <a:solidFill>
                          <a:schemeClr val="tx1"/>
                        </a:solidFill>
                        <a:latin typeface="+mn-lt"/>
                      </a:endParaRPr>
                    </a:p>
                    <a:p>
                      <a:pPr algn="ctr" fontAlgn="b">
                        <a:spcAft>
                          <a:spcPts val="0"/>
                        </a:spcAft>
                      </a:pPr>
                      <a:r>
                        <a:rPr lang="en-US" sz="1500" b="0" i="0" u="none" strike="noStrike" dirty="0">
                          <a:solidFill>
                            <a:schemeClr val="tx1"/>
                          </a:solidFill>
                          <a:latin typeface="+mn-lt"/>
                        </a:rPr>
                        <a:t>215 (30)</a:t>
                      </a:r>
                      <a:br>
                        <a:rPr lang="en-US" sz="1500" b="0" i="0" u="none" strike="noStrike" dirty="0">
                          <a:solidFill>
                            <a:schemeClr val="tx1"/>
                          </a:solidFill>
                          <a:latin typeface="+mn-lt"/>
                        </a:rPr>
                      </a:br>
                      <a:r>
                        <a:rPr lang="en-US" sz="1500" b="0" i="0" u="none" strike="noStrike" dirty="0">
                          <a:solidFill>
                            <a:schemeClr val="tx1"/>
                          </a:solidFill>
                          <a:latin typeface="+mn-lt"/>
                        </a:rPr>
                        <a:t>501 (70)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endParaRPr lang="en-US" sz="1500" b="0" i="0" u="none" strike="noStrike" dirty="0">
                        <a:solidFill>
                          <a:schemeClr val="tx1"/>
                        </a:solidFill>
                        <a:latin typeface="+mn-lt"/>
                      </a:endParaRPr>
                    </a:p>
                    <a:p>
                      <a:pPr algn="ctr" fontAlgn="b">
                        <a:spcAft>
                          <a:spcPts val="0"/>
                        </a:spcAft>
                      </a:pPr>
                      <a:r>
                        <a:rPr lang="en-US" sz="1500" b="0" i="0" u="none" strike="noStrike" dirty="0">
                          <a:solidFill>
                            <a:schemeClr val="tx1"/>
                          </a:solidFill>
                          <a:latin typeface="+mn-lt"/>
                        </a:rPr>
                        <a:t>232 (32)</a:t>
                      </a:r>
                      <a:br>
                        <a:rPr lang="en-US" sz="1500" b="0" i="0" u="none" strike="noStrike" dirty="0">
                          <a:solidFill>
                            <a:schemeClr val="tx1"/>
                          </a:solidFill>
                          <a:latin typeface="+mn-lt"/>
                        </a:rPr>
                      </a:br>
                      <a:r>
                        <a:rPr lang="en-US" sz="1500" b="0" i="0" u="none" strike="noStrike" dirty="0">
                          <a:solidFill>
                            <a:schemeClr val="tx1"/>
                          </a:solidFill>
                          <a:latin typeface="+mn-lt"/>
                        </a:rPr>
                        <a:t>485 (68)</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739659569"/>
                  </a:ext>
                </a:extLst>
              </a:tr>
              <a:tr h="656473">
                <a:tc>
                  <a:txBody>
                    <a:bodyPr/>
                    <a:lstStyle/>
                    <a:p>
                      <a:pPr marL="0" algn="l" fontAlgn="b">
                        <a:spcAft>
                          <a:spcPts val="0"/>
                        </a:spcAft>
                      </a:pPr>
                      <a:r>
                        <a:rPr lang="en-US" sz="1500" b="1" i="0" u="none" strike="noStrike" dirty="0">
                          <a:solidFill>
                            <a:schemeClr val="tx1"/>
                          </a:solidFill>
                          <a:latin typeface="+mn-lt"/>
                        </a:rPr>
                        <a:t>HIV-1 RNA, median (range), log</a:t>
                      </a:r>
                      <a:r>
                        <a:rPr lang="en-US" sz="1500" b="1" i="0" u="none" strike="noStrike" baseline="-25000" dirty="0">
                          <a:solidFill>
                            <a:schemeClr val="tx1"/>
                          </a:solidFill>
                          <a:latin typeface="+mn-lt"/>
                        </a:rPr>
                        <a:t>10</a:t>
                      </a:r>
                      <a:r>
                        <a:rPr lang="en-US" sz="1500" b="1" i="0" u="none" strike="noStrike" dirty="0">
                          <a:solidFill>
                            <a:schemeClr val="tx1"/>
                          </a:solidFill>
                          <a:latin typeface="+mn-lt"/>
                        </a:rPr>
                        <a:t> c/mL</a:t>
                      </a:r>
                    </a:p>
                    <a:p>
                      <a:pPr marL="173736" algn="l" fontAlgn="b">
                        <a:spcAft>
                          <a:spcPts val="0"/>
                        </a:spcAft>
                      </a:pPr>
                      <a:r>
                        <a:rPr lang="en-US" sz="1500" b="0" i="0" u="none" strike="noStrike" dirty="0">
                          <a:solidFill>
                            <a:schemeClr val="tx1"/>
                          </a:solidFill>
                          <a:latin typeface="+mn-lt"/>
                        </a:rPr>
                        <a:t>≤100,000</a:t>
                      </a:r>
                      <a:br>
                        <a:rPr lang="en-US" sz="1500" b="0" i="0" u="none" strike="noStrike" dirty="0">
                          <a:solidFill>
                            <a:schemeClr val="tx1"/>
                          </a:solidFill>
                          <a:latin typeface="+mn-lt"/>
                        </a:rPr>
                      </a:br>
                      <a:r>
                        <a:rPr lang="en-US" sz="1500" b="0" i="0" u="none" strike="noStrike" dirty="0">
                          <a:solidFill>
                            <a:schemeClr val="tx1"/>
                          </a:solidFill>
                          <a:latin typeface="+mn-lt"/>
                        </a:rPr>
                        <a:t>&gt;100,000</a:t>
                      </a:r>
                      <a:r>
                        <a:rPr lang="en-US" sz="1500" b="0" i="0" u="none" strike="noStrike" baseline="30000" dirty="0">
                          <a:solidFill>
                            <a:schemeClr val="tx1"/>
                          </a:solidFill>
                          <a:latin typeface="+mn-lt"/>
                        </a:rPr>
                        <a:t>a</a:t>
                      </a:r>
                      <a:endParaRPr lang="en-US" sz="1500" b="0" i="0" u="none" strike="noStrike" dirty="0">
                        <a:solidFill>
                          <a:schemeClr val="tx1"/>
                        </a:solidFill>
                        <a:latin typeface="+mn-lt"/>
                      </a:endParaRP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4.43 (1.59-6.27)</a:t>
                      </a:r>
                      <a:br>
                        <a:rPr lang="en-US" sz="1500" b="0" i="0" u="none" strike="noStrike" dirty="0">
                          <a:solidFill>
                            <a:schemeClr val="tx1"/>
                          </a:solidFill>
                          <a:latin typeface="+mn-lt"/>
                        </a:rPr>
                      </a:br>
                      <a:r>
                        <a:rPr lang="en-US" sz="1500" b="0" i="0" u="none" strike="noStrike" dirty="0">
                          <a:solidFill>
                            <a:schemeClr val="tx1"/>
                          </a:solidFill>
                          <a:latin typeface="+mn-lt"/>
                        </a:rPr>
                        <a:t>576 (80)</a:t>
                      </a:r>
                      <a:br>
                        <a:rPr lang="en-US" sz="1500" b="0" i="0" u="none" strike="noStrike" dirty="0">
                          <a:solidFill>
                            <a:schemeClr val="tx1"/>
                          </a:solidFill>
                          <a:latin typeface="+mn-lt"/>
                        </a:rPr>
                      </a:br>
                      <a:r>
                        <a:rPr lang="en-US" sz="1500" b="0" i="0" u="none" strike="noStrike" dirty="0">
                          <a:solidFill>
                            <a:schemeClr val="tx1"/>
                          </a:solidFill>
                          <a:latin typeface="+mn-lt"/>
                        </a:rPr>
                        <a:t>140 (20)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4.46 (2.11-6.37)</a:t>
                      </a:r>
                      <a:br>
                        <a:rPr lang="en-US" sz="1500" b="0" i="0" u="none" strike="noStrike" dirty="0">
                          <a:solidFill>
                            <a:schemeClr val="tx1"/>
                          </a:solidFill>
                          <a:latin typeface="+mn-lt"/>
                        </a:rPr>
                      </a:br>
                      <a:r>
                        <a:rPr lang="en-US" sz="1500" b="0" i="0" u="none" strike="noStrike" dirty="0">
                          <a:solidFill>
                            <a:schemeClr val="tx1"/>
                          </a:solidFill>
                          <a:latin typeface="+mn-lt"/>
                        </a:rPr>
                        <a:t>564 (79)</a:t>
                      </a:r>
                      <a:br>
                        <a:rPr lang="en-US" sz="1500" b="0" i="0" u="none" strike="noStrike" dirty="0">
                          <a:solidFill>
                            <a:schemeClr val="tx1"/>
                          </a:solidFill>
                          <a:latin typeface="+mn-lt"/>
                        </a:rPr>
                      </a:br>
                      <a:r>
                        <a:rPr lang="en-US" sz="1500" b="0" i="0" u="none" strike="noStrike" dirty="0">
                          <a:solidFill>
                            <a:schemeClr val="tx1"/>
                          </a:solidFill>
                          <a:latin typeface="+mn-lt"/>
                        </a:rPr>
                        <a:t>153 (21)</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925647853"/>
                  </a:ext>
                </a:extLst>
              </a:tr>
              <a:tr h="656473">
                <a:tc>
                  <a:txBody>
                    <a:bodyPr/>
                    <a:lstStyle/>
                    <a:p>
                      <a:pPr marL="0" algn="l" fontAlgn="b">
                        <a:spcAft>
                          <a:spcPts val="0"/>
                        </a:spcAft>
                      </a:pPr>
                      <a:r>
                        <a:rPr lang="en-US" sz="1500" b="1" i="0" u="none" strike="noStrike" dirty="0">
                          <a:solidFill>
                            <a:schemeClr val="tx1"/>
                          </a:solidFill>
                          <a:latin typeface="+mn-lt"/>
                        </a:rPr>
                        <a:t>CD4+ cell count, median (range), cells/mm</a:t>
                      </a:r>
                      <a:r>
                        <a:rPr lang="en-US" sz="1500" b="1" i="0" u="none" strike="noStrike" baseline="30000" dirty="0">
                          <a:solidFill>
                            <a:schemeClr val="tx1"/>
                          </a:solidFill>
                          <a:latin typeface="+mn-lt"/>
                        </a:rPr>
                        <a:t>3</a:t>
                      </a:r>
                      <a:endParaRPr lang="en-US" sz="1500" b="1" i="0" u="none" strike="noStrike" dirty="0">
                        <a:solidFill>
                          <a:schemeClr val="tx1"/>
                        </a:solidFill>
                        <a:latin typeface="+mn-lt"/>
                      </a:endParaRPr>
                    </a:p>
                    <a:p>
                      <a:pPr marL="173736" algn="l" fontAlgn="b">
                        <a:spcAft>
                          <a:spcPts val="0"/>
                        </a:spcAft>
                      </a:pPr>
                      <a:r>
                        <a:rPr lang="en-US" sz="1500" b="0" i="0" u="none" strike="noStrike" dirty="0">
                          <a:solidFill>
                            <a:schemeClr val="tx1"/>
                          </a:solidFill>
                          <a:latin typeface="+mn-lt"/>
                        </a:rPr>
                        <a:t>&gt;200</a:t>
                      </a:r>
                      <a:br>
                        <a:rPr lang="en-US" sz="1500" b="0" i="0" u="none" strike="noStrike" dirty="0">
                          <a:solidFill>
                            <a:schemeClr val="tx1"/>
                          </a:solidFill>
                          <a:latin typeface="+mn-lt"/>
                        </a:rPr>
                      </a:br>
                      <a:r>
                        <a:rPr lang="en-US" sz="1500" b="0" i="0" u="none" strike="noStrike" dirty="0">
                          <a:solidFill>
                            <a:schemeClr val="tx1"/>
                          </a:solidFill>
                          <a:latin typeface="+mn-lt"/>
                        </a:rPr>
                        <a:t>≤200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427.0 (19-1399)</a:t>
                      </a:r>
                      <a:br>
                        <a:rPr lang="en-US" sz="1500" b="0" i="0" u="none" strike="noStrike" dirty="0">
                          <a:solidFill>
                            <a:schemeClr val="tx1"/>
                          </a:solidFill>
                          <a:latin typeface="+mn-lt"/>
                        </a:rPr>
                      </a:br>
                      <a:r>
                        <a:rPr lang="en-US" sz="1500" b="0" i="0" u="none" strike="noStrike" dirty="0">
                          <a:solidFill>
                            <a:schemeClr val="tx1"/>
                          </a:solidFill>
                          <a:latin typeface="+mn-lt"/>
                        </a:rPr>
                        <a:t>653 (91)</a:t>
                      </a:r>
                      <a:br>
                        <a:rPr lang="en-US" sz="1500" b="0" i="0" u="none" strike="noStrike" dirty="0">
                          <a:solidFill>
                            <a:schemeClr val="tx1"/>
                          </a:solidFill>
                          <a:latin typeface="+mn-lt"/>
                        </a:rPr>
                      </a:br>
                      <a:r>
                        <a:rPr lang="en-US" sz="1500" b="0" i="0" u="none" strike="noStrike" dirty="0">
                          <a:solidFill>
                            <a:schemeClr val="tx1"/>
                          </a:solidFill>
                          <a:latin typeface="+mn-lt"/>
                        </a:rPr>
                        <a:t>63 (9)</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438.0 (19-1497)</a:t>
                      </a:r>
                      <a:br>
                        <a:rPr lang="en-US" sz="1500" b="0" i="0" u="none" strike="noStrike" dirty="0">
                          <a:solidFill>
                            <a:schemeClr val="tx1"/>
                          </a:solidFill>
                          <a:latin typeface="+mn-lt"/>
                        </a:rPr>
                      </a:br>
                      <a:r>
                        <a:rPr lang="en-US" sz="1500" b="0" i="0" u="none" strike="noStrike" dirty="0">
                          <a:solidFill>
                            <a:schemeClr val="tx1"/>
                          </a:solidFill>
                          <a:latin typeface="+mn-lt"/>
                        </a:rPr>
                        <a:t>662 (92)</a:t>
                      </a:r>
                      <a:br>
                        <a:rPr lang="en-US" sz="1500" b="0" i="0" u="none" strike="noStrike" dirty="0">
                          <a:solidFill>
                            <a:schemeClr val="tx1"/>
                          </a:solidFill>
                          <a:latin typeface="+mn-lt"/>
                        </a:rPr>
                      </a:br>
                      <a:r>
                        <a:rPr lang="en-US" sz="1500" b="0" i="0" u="none" strike="noStrike" dirty="0">
                          <a:solidFill>
                            <a:schemeClr val="tx1"/>
                          </a:solidFill>
                          <a:latin typeface="+mn-lt"/>
                        </a:rPr>
                        <a:t>55 (8)</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635029234"/>
                  </a:ext>
                </a:extLst>
              </a:tr>
            </a:tbl>
          </a:graphicData>
        </a:graphic>
      </p:graphicFrame>
      <p:sp>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B8A1393-0EE2-4A41-86F8-60CC535EDA3E}"/>
              </a:ext>
            </a:extLst>
          </p:cNvPr>
          <p:cNvSpPr/>
          <p:nvPr/>
        </p:nvSpPr>
        <p:spPr>
          <a:xfrm>
            <a:off x="663831" y="4739746"/>
            <a:ext cx="10939460" cy="265471"/>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77827C-59F7-4EBC-B719-882F2AF7F56A}"/>
              </a:ext>
            </a:extLst>
          </p:cNvPr>
          <p:cNvSpPr/>
          <p:nvPr/>
        </p:nvSpPr>
        <p:spPr>
          <a:xfrm>
            <a:off x="673100" y="5443431"/>
            <a:ext cx="10939460" cy="265471"/>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50EEFA-A6EB-4A21-8F46-CA562F9C7AEF}"/>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410217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DB82DA-CCB0-4951-8D36-E65EE26B5298}"/>
              </a:ext>
            </a:extLst>
          </p:cNvPr>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32332587"/>
              </p:ext>
            </p:extLst>
          </p:nvPr>
        </p:nvGraphicFramePr>
        <p:xfrm>
          <a:off x="499729" y="1123736"/>
          <a:ext cx="10871200" cy="554058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4</a:t>
            </a:fld>
            <a:endParaRPr lang="en-GB" dirty="0"/>
          </a:p>
        </p:txBody>
      </p:sp>
      <p:sp>
        <p:nvSpPr>
          <p:cNvPr id="9" name="Text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B4B3E9-F474-4D1F-A34D-B0B35806AC3B}"/>
              </a:ext>
            </a:extLst>
          </p:cNvPr>
          <p:cNvSpPr>
            <a:spLocks noGrp="1"/>
          </p:cNvSpPr>
          <p:nvPr>
            <p:ph type="body" sz="quarter" idx="15"/>
          </p:nvPr>
        </p:nvSpPr>
        <p:spPr/>
        <p:txBody>
          <a:bodyPr/>
          <a:lstStyle/>
          <a:p>
            <a:r>
              <a:rPr lang="en-US" altLang="ja-JP" sz="900" baseline="30000" dirty="0"/>
              <a:t>a</a:t>
            </a:r>
            <a:r>
              <a:rPr lang="en-US" altLang="ja-JP" sz="900" dirty="0"/>
              <a:t>Based on Cochran-Mantel-Haenszel stratified analysis adjusting for the following baseline stratification factors: plasma HIV-1 RNA (≤100,000 vs &gt;100,000 c/mL),</a:t>
            </a:r>
            <a:br>
              <a:rPr lang="en-US" altLang="ja-JP" sz="900" dirty="0"/>
            </a:br>
            <a:r>
              <a:rPr lang="en-US" altLang="ja-JP" sz="900" dirty="0"/>
              <a:t>CD4+ cell count (≤200 vs &gt;200 cells/mm</a:t>
            </a:r>
            <a:r>
              <a:rPr lang="en-US" altLang="ja-JP" sz="900" baseline="30000" dirty="0"/>
              <a:t>3</a:t>
            </a:r>
            <a:r>
              <a:rPr lang="en-US" altLang="ja-JP" sz="900" dirty="0"/>
              <a:t>), and study (GEMINI-1 vs GEMINI-2). </a:t>
            </a:r>
            <a:r>
              <a:rPr lang="en-US" altLang="en-US" sz="900" dirty="0"/>
              <a:t>The upper limit of the 95% CI for the pooled analysis was </a:t>
            </a:r>
            <a:r>
              <a:rPr lang="en-US" sz="900" dirty="0"/>
              <a:t>0.0007%. </a:t>
            </a:r>
          </a:p>
          <a:p>
            <a:pPr>
              <a:spcBef>
                <a:spcPts val="200"/>
              </a:spcBef>
            </a:pPr>
            <a:r>
              <a:rPr lang="en-US" altLang="ja-JP" sz="900" baseline="30000" dirty="0"/>
              <a:t>b</a:t>
            </a:r>
            <a:r>
              <a:rPr lang="en-US" altLang="ja-JP" sz="900" dirty="0"/>
              <a:t>In GEMINI-1, HIV-1 RNA &lt;50 c/mL (95% CI) was achieved in 300/356 participants (84.3% [80.5-88.1]) in the DTG</a:t>
            </a:r>
            <a:r>
              <a:rPr lang="en-US" altLang="ja-JP" sz="900" baseline="-25000" dirty="0"/>
              <a:t> </a:t>
            </a:r>
            <a:r>
              <a:rPr lang="en-US" altLang="ja-JP" sz="900" dirty="0"/>
              <a:t>+ 3TC group and 320/358 (89.4% [86.2-92.6]) in the DTG + TDF/FTC group (adjusted treatment difference [95% CI], −4.9% [−9.8, </a:t>
            </a:r>
            <a:r>
              <a:rPr lang="en-US" sz="900" dirty="0"/>
              <a:t>0.03]</a:t>
            </a:r>
            <a:r>
              <a:rPr lang="en-US" altLang="ja-JP" sz="900" dirty="0"/>
              <a:t>). In GEMINI-2, the corresponding values were 316/360 (87.8% [84.4-91.2]) and 322/359 (89.7% [86.5-92.8]), respectively (adjusted treatment difference [95% CI], −1.8% [−6.4, 2.7]).</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8" name="Text Placeholder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21DBC7-FEA0-4ED6-8126-B1456AA1B34B}"/>
              </a:ext>
            </a:extLst>
          </p:cNvPr>
          <p:cNvSpPr>
            <a:spLocks noGrp="1"/>
          </p:cNvSpPr>
          <p:nvPr>
            <p:ph type="body" sz="quarter" idx="14"/>
          </p:nvPr>
        </p:nvSpPr>
        <p:spPr/>
        <p:txBody>
          <a:bodyPr/>
          <a:lstStyle/>
          <a:p>
            <a:r>
              <a:rPr lang="en-US" sz="2800" dirty="0"/>
              <a:t>DTG + 3TC IS NON-INFERIOR TO DTG + TDF/FTC IN SNAPSHOT HIV-1 RNA </a:t>
            </a:r>
            <a:br>
              <a:rPr lang="en-US" sz="2800" dirty="0"/>
            </a:br>
            <a:r>
              <a:rPr lang="en-US" sz="2800" dirty="0"/>
              <a:t>&lt;50 C/ML AT WEEK 96</a:t>
            </a:r>
          </a:p>
        </p:txBody>
      </p:sp>
      <p:sp>
        <p:nvSpPr>
          <p:cNvPr id="22" name="TextBox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689014B-E6D6-4335-A2D6-A9AD74FE1560}"/>
              </a:ext>
            </a:extLst>
          </p:cNvPr>
          <p:cNvSpPr txBox="1"/>
          <p:nvPr/>
        </p:nvSpPr>
        <p:spPr>
          <a:xfrm>
            <a:off x="10963469" y="1859151"/>
            <a:ext cx="988292" cy="200055"/>
          </a:xfrm>
          <a:prstGeom prst="rect">
            <a:avLst/>
          </a:prstGeom>
          <a:noFill/>
        </p:spPr>
        <p:txBody>
          <a:bodyPr wrap="square" lIns="0" tIns="0" rIns="0" bIns="0" rtlCol="0">
            <a:spAutoFit/>
          </a:bodyPr>
          <a:lstStyle/>
          <a:p>
            <a:r>
              <a:rPr lang="en-US" sz="1300" b="1" dirty="0">
                <a:solidFill>
                  <a:schemeClr val="tx2"/>
                </a:solidFill>
                <a:latin typeface="+mj-lt"/>
                <a:cs typeface="Arial" panose="020B0604020202020204" pitchFamily="34" charset="0"/>
              </a:rPr>
              <a:t>Snapshot</a:t>
            </a:r>
          </a:p>
        </p:txBody>
      </p:sp>
      <p:graphicFrame>
        <p:nvGraphicFramePr>
          <p:cNvPr id="30" name="Table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936810-2DD6-4118-A109-ABD20038593F}"/>
              </a:ext>
            </a:extLst>
          </p:cNvPr>
          <p:cNvGraphicFramePr>
            <a:graphicFrameLocks noGrp="1"/>
          </p:cNvGraphicFramePr>
          <p:nvPr/>
        </p:nvGraphicFramePr>
        <p:xfrm>
          <a:off x="4942713" y="2800984"/>
          <a:ext cx="4564486" cy="911169"/>
        </p:xfrm>
        <a:graphic>
          <a:graphicData uri="http://schemas.openxmlformats.org/drawingml/2006/table">
            <a:tbl>
              <a:tblPr firstRow="1" bandRow="1">
                <a:tableStyleId>{5C22544A-7EE6-4342-B048-85BDC9FD1C3A}</a:tableStyleId>
              </a:tblPr>
              <a:tblGrid>
                <a:gridCol w="126251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735737012"/>
                    </a:ext>
                  </a:extLst>
                </a:gridCol>
                <a:gridCol w="145675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813352299"/>
                    </a:ext>
                  </a:extLst>
                </a:gridCol>
                <a:gridCol w="184521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54424513"/>
                    </a:ext>
                  </a:extLst>
                </a:gridCol>
              </a:tblGrid>
              <a:tr h="466161">
                <a:tc>
                  <a:txBody>
                    <a:bodyPr/>
                    <a:lstStyle/>
                    <a:p>
                      <a:pPr algn="ctr"/>
                      <a:r>
                        <a:rPr lang="en-US" sz="1100" b="1" dirty="0">
                          <a:solidFill>
                            <a:schemeClr val="tx1"/>
                          </a:solidFill>
                        </a:rPr>
                        <a:t>Treatment</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Responders, n (%)</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Adjusted difference, % (95% CI)</a:t>
                      </a:r>
                      <a:r>
                        <a:rPr lang="en-US" sz="1100" b="1" baseline="30000" dirty="0">
                          <a:solidFill>
                            <a:schemeClr val="tx1"/>
                          </a:solidFill>
                        </a:rPr>
                        <a:t>a</a:t>
                      </a:r>
                    </a:p>
                  </a:txBody>
                  <a:tcPr marL="116539" marR="116539" marT="58270" marB="5827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547397920"/>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616/716 (86.0)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−3.4 (−6.7, 0.0)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37093519"/>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indent="0" algn="ctr">
                        <a:buFont typeface="Arial" panose="020B0604020202020204" pitchFamily="34" charset="0"/>
                        <a:buNone/>
                      </a:pPr>
                      <a:r>
                        <a:rPr lang="en-US" sz="1100" b="1" dirty="0">
                          <a:solidFill>
                            <a:schemeClr val="bg1"/>
                          </a:solidFill>
                        </a:rPr>
                        <a:t>642/717 (89.5)</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009251687"/>
                  </a:ext>
                </a:extLst>
              </a:tr>
            </a:tbl>
          </a:graphicData>
        </a:graphic>
      </p:graphicFrame>
      <p:sp>
        <p:nvSpPr>
          <p:cNvPr id="31" name="TextBox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78F80D-4912-4C5C-9828-4A6DBB62618A}"/>
              </a:ext>
            </a:extLst>
          </p:cNvPr>
          <p:cNvSpPr txBox="1"/>
          <p:nvPr/>
        </p:nvSpPr>
        <p:spPr>
          <a:xfrm>
            <a:off x="3953409" y="3370375"/>
            <a:ext cx="874051" cy="200055"/>
          </a:xfrm>
          <a:prstGeom prst="rect">
            <a:avLst/>
          </a:prstGeom>
          <a:noFill/>
        </p:spPr>
        <p:txBody>
          <a:bodyPr wrap="square" lIns="0" tIns="0" rIns="0" bIns="0" rtlCol="0">
            <a:spAutoFit/>
          </a:bodyPr>
          <a:lstStyle/>
          <a:p>
            <a:pPr algn="r"/>
            <a:r>
              <a:rPr lang="en-US" sz="1300" b="1" dirty="0">
                <a:solidFill>
                  <a:schemeClr val="tx2"/>
                </a:solidFill>
                <a:latin typeface="+mj-lt"/>
                <a:cs typeface="Arial" panose="020B0604020202020204" pitchFamily="34" charset="0"/>
              </a:rPr>
              <a:t>Snapshot</a:t>
            </a:r>
          </a:p>
        </p:txBody>
      </p:sp>
      <p:sp>
        <p:nvSpPr>
          <p:cNvPr id="33"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58DE3C-F700-4B7E-9C21-B8B0072C646B}"/>
              </a:ext>
            </a:extLst>
          </p:cNvPr>
          <p:cNvSpPr txBox="1">
            <a:spLocks/>
          </p:cNvSpPr>
          <p:nvPr/>
        </p:nvSpPr>
        <p:spPr>
          <a:xfrm>
            <a:off x="673100" y="5062721"/>
            <a:ext cx="11075988" cy="365760"/>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Non-inferiority criteria were met for GEMINI-1, GEMINI-2, and the pooled analysis</a:t>
            </a:r>
            <a:r>
              <a:rPr lang="en-US" sz="2000" b="1" baseline="30000" dirty="0"/>
              <a:t>b</a:t>
            </a:r>
            <a:endParaRPr lang="en-US" sz="2000" b="1" dirty="0"/>
          </a:p>
        </p:txBody>
      </p:sp>
      <p:grpSp>
        <p:nvGrpSpPr>
          <p:cNvPr id="6" name="Group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702539-FEB7-45D4-A762-663DEC88C193}"/>
              </a:ext>
            </a:extLst>
          </p:cNvPr>
          <p:cNvGrpSpPr/>
          <p:nvPr/>
        </p:nvGrpSpPr>
        <p:grpSpPr>
          <a:xfrm>
            <a:off x="2031485" y="4417653"/>
            <a:ext cx="8989127" cy="371796"/>
            <a:chOff x="2031485" y="4417653"/>
            <a:chExt cx="8989127" cy="371796"/>
          </a:xfrm>
        </p:grpSpPr>
        <p:cxnSp>
          <p:nvCxnSpPr>
            <p:cNvPr id="7" name="Straight Connecto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3BBF624-76B5-49E7-A850-032058B3A600}"/>
                </a:ext>
              </a:extLst>
            </p:cNvPr>
            <p:cNvCxnSpPr/>
            <p:nvPr/>
          </p:nvCxnSpPr>
          <p:spPr>
            <a:xfrm>
              <a:off x="2098636" y="4417653"/>
              <a:ext cx="892197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BFDFD72-9CC8-4267-948E-69E1E0574E06}"/>
                </a:ext>
              </a:extLst>
            </p:cNvPr>
            <p:cNvSpPr/>
            <p:nvPr/>
          </p:nvSpPr>
          <p:spPr>
            <a:xfrm>
              <a:off x="209863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6129A5-335D-41CD-BD64-60FD38984A68}"/>
                </a:ext>
              </a:extLst>
            </p:cNvPr>
            <p:cNvSpPr txBox="1"/>
            <p:nvPr/>
          </p:nvSpPr>
          <p:spPr>
            <a:xfrm>
              <a:off x="203148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0</a:t>
              </a:r>
            </a:p>
          </p:txBody>
        </p:sp>
        <p:sp>
          <p:nvSpPr>
            <p:cNvPr id="35" name="Freeform: Shape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FB215A6-336A-45F9-AA10-E202BCCA6559}"/>
                </a:ext>
              </a:extLst>
            </p:cNvPr>
            <p:cNvSpPr/>
            <p:nvPr/>
          </p:nvSpPr>
          <p:spPr>
            <a:xfrm>
              <a:off x="2455824"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B655F27-972F-4D82-99E9-9F54FFC50F19}"/>
                </a:ext>
              </a:extLst>
            </p:cNvPr>
            <p:cNvSpPr txBox="1"/>
            <p:nvPr/>
          </p:nvSpPr>
          <p:spPr>
            <a:xfrm>
              <a:off x="2388673"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a:t>
              </a:r>
            </a:p>
          </p:txBody>
        </p:sp>
        <p:sp>
          <p:nvSpPr>
            <p:cNvPr id="37" name="Freeform: Shape 3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DC7D84-6B48-423A-88D1-1DDB02AAA7A6}"/>
                </a:ext>
              </a:extLst>
            </p:cNvPr>
            <p:cNvSpPr/>
            <p:nvPr/>
          </p:nvSpPr>
          <p:spPr>
            <a:xfrm>
              <a:off x="281301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0B6FC8E-D5E4-4EE0-A1B2-E16F2C794303}"/>
                </a:ext>
              </a:extLst>
            </p:cNvPr>
            <p:cNvSpPr txBox="1"/>
            <p:nvPr/>
          </p:nvSpPr>
          <p:spPr>
            <a:xfrm>
              <a:off x="274586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a:t>
              </a:r>
            </a:p>
          </p:txBody>
        </p:sp>
        <p:sp>
          <p:nvSpPr>
            <p:cNvPr id="39" name="Freeform: Shape 3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A2BD56-7508-4F93-9AB1-1792A057116E}"/>
                </a:ext>
              </a:extLst>
            </p:cNvPr>
            <p:cNvSpPr/>
            <p:nvPr/>
          </p:nvSpPr>
          <p:spPr>
            <a:xfrm>
              <a:off x="317019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437130D-B26A-4C87-AB65-49BA2C343C0E}"/>
                </a:ext>
              </a:extLst>
            </p:cNvPr>
            <p:cNvSpPr txBox="1"/>
            <p:nvPr/>
          </p:nvSpPr>
          <p:spPr>
            <a:xfrm>
              <a:off x="310304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12</a:t>
              </a:r>
            </a:p>
          </p:txBody>
        </p:sp>
        <p:sp>
          <p:nvSpPr>
            <p:cNvPr id="41" name="Freeform: Shape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9AA331-0343-4AA7-ACBB-C6188386CC6E}"/>
                </a:ext>
              </a:extLst>
            </p:cNvPr>
            <p:cNvSpPr/>
            <p:nvPr/>
          </p:nvSpPr>
          <p:spPr>
            <a:xfrm>
              <a:off x="352452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138171-E537-4280-A673-60D34846F657}"/>
                </a:ext>
              </a:extLst>
            </p:cNvPr>
            <p:cNvSpPr txBox="1"/>
            <p:nvPr/>
          </p:nvSpPr>
          <p:spPr>
            <a:xfrm>
              <a:off x="345737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16</a:t>
              </a:r>
            </a:p>
          </p:txBody>
        </p:sp>
        <p:sp>
          <p:nvSpPr>
            <p:cNvPr id="43" name="Freeform: Shape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4C65524-BC44-407E-925B-475ED70AB7F3}"/>
                </a:ext>
              </a:extLst>
            </p:cNvPr>
            <p:cNvSpPr/>
            <p:nvPr/>
          </p:nvSpPr>
          <p:spPr>
            <a:xfrm>
              <a:off x="424176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71F11A3-837A-4593-89C3-74E15ECBE1AC}"/>
                </a:ext>
              </a:extLst>
            </p:cNvPr>
            <p:cNvSpPr txBox="1"/>
            <p:nvPr/>
          </p:nvSpPr>
          <p:spPr>
            <a:xfrm>
              <a:off x="417461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24</a:t>
              </a:r>
            </a:p>
          </p:txBody>
        </p:sp>
        <p:sp>
          <p:nvSpPr>
            <p:cNvPr id="45" name="Freeform: Shape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80ADC6E-A4F2-4CA2-ADC2-602350F197E1}"/>
                </a:ext>
              </a:extLst>
            </p:cNvPr>
            <p:cNvSpPr/>
            <p:nvPr/>
          </p:nvSpPr>
          <p:spPr>
            <a:xfrm>
              <a:off x="531046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D874A9-7114-496F-8DCD-4294D91755F7}"/>
                </a:ext>
              </a:extLst>
            </p:cNvPr>
            <p:cNvSpPr txBox="1"/>
            <p:nvPr/>
          </p:nvSpPr>
          <p:spPr>
            <a:xfrm>
              <a:off x="524331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36</a:t>
              </a:r>
            </a:p>
          </p:txBody>
        </p:sp>
        <p:sp>
          <p:nvSpPr>
            <p:cNvPr id="51" name="Freeform: Shape 5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796B0D-D14F-43DD-8F12-0F69BDFD3B39}"/>
                </a:ext>
              </a:extLst>
            </p:cNvPr>
            <p:cNvSpPr/>
            <p:nvPr/>
          </p:nvSpPr>
          <p:spPr>
            <a:xfrm>
              <a:off x="637631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0E124E-F281-45B7-8D2B-27B3B4234D40}"/>
                </a:ext>
              </a:extLst>
            </p:cNvPr>
            <p:cNvSpPr txBox="1"/>
            <p:nvPr/>
          </p:nvSpPr>
          <p:spPr>
            <a:xfrm>
              <a:off x="630916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48</a:t>
              </a:r>
            </a:p>
          </p:txBody>
        </p:sp>
        <p:sp>
          <p:nvSpPr>
            <p:cNvPr id="53" name="Freeform: Shape 5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BE87508-711E-4BC6-AB7A-4606122DC3C2}"/>
                </a:ext>
              </a:extLst>
            </p:cNvPr>
            <p:cNvSpPr/>
            <p:nvPr/>
          </p:nvSpPr>
          <p:spPr>
            <a:xfrm>
              <a:off x="744787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3B3301-7F6D-4630-9B54-8C172808379C}"/>
                </a:ext>
              </a:extLst>
            </p:cNvPr>
            <p:cNvSpPr txBox="1"/>
            <p:nvPr/>
          </p:nvSpPr>
          <p:spPr>
            <a:xfrm>
              <a:off x="738072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60</a:t>
              </a:r>
            </a:p>
          </p:txBody>
        </p:sp>
        <p:sp>
          <p:nvSpPr>
            <p:cNvPr id="55" name="Freeform: Shape 5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E8E57C5-79AE-4270-B6B4-2F5180565C7D}"/>
                </a:ext>
              </a:extLst>
            </p:cNvPr>
            <p:cNvSpPr/>
            <p:nvPr/>
          </p:nvSpPr>
          <p:spPr>
            <a:xfrm>
              <a:off x="851372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6B7872-0AAD-41B2-BE2B-0D6C5372EA5B}"/>
                </a:ext>
              </a:extLst>
            </p:cNvPr>
            <p:cNvSpPr txBox="1"/>
            <p:nvPr/>
          </p:nvSpPr>
          <p:spPr>
            <a:xfrm>
              <a:off x="844657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72</a:t>
              </a:r>
            </a:p>
          </p:txBody>
        </p:sp>
        <p:sp>
          <p:nvSpPr>
            <p:cNvPr id="57" name="Freeform: Shape 5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96C623-3D5D-40BE-8DEA-764514A32FE9}"/>
                </a:ext>
              </a:extLst>
            </p:cNvPr>
            <p:cNvSpPr/>
            <p:nvPr/>
          </p:nvSpPr>
          <p:spPr>
            <a:xfrm>
              <a:off x="958528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E3FDADA-5ED3-4EE3-9E22-216F7E7E5208}"/>
                </a:ext>
              </a:extLst>
            </p:cNvPr>
            <p:cNvSpPr txBox="1"/>
            <p:nvPr/>
          </p:nvSpPr>
          <p:spPr>
            <a:xfrm>
              <a:off x="951813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84</a:t>
              </a:r>
            </a:p>
          </p:txBody>
        </p:sp>
        <p:sp>
          <p:nvSpPr>
            <p:cNvPr id="59" name="Freeform: Shape 5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18C28A-37C3-40C1-8656-A80D5EB2ABF0}"/>
                </a:ext>
              </a:extLst>
            </p:cNvPr>
            <p:cNvSpPr/>
            <p:nvPr/>
          </p:nvSpPr>
          <p:spPr>
            <a:xfrm>
              <a:off x="10651132"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D5357F-1979-4B23-A9E3-DEE9C6D86724}"/>
                </a:ext>
              </a:extLst>
            </p:cNvPr>
            <p:cNvSpPr txBox="1"/>
            <p:nvPr/>
          </p:nvSpPr>
          <p:spPr>
            <a:xfrm>
              <a:off x="10583981"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96</a:t>
              </a:r>
            </a:p>
          </p:txBody>
        </p:sp>
      </p:grpSp>
      <p:sp>
        <p:nvSpPr>
          <p:cNvPr id="47" name="TextBox 4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9B2E0FF-8C49-4EA8-9B81-E9390E8B47DC}"/>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638063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16BE40-BC63-4C29-AE98-FF355D9629A9}"/>
              </a:ext>
            </a:extLst>
          </p:cNvPr>
          <p:cNvCxnSpPr/>
          <p:nvPr/>
        </p:nvCxnSpPr>
        <p:spPr>
          <a:xfrm>
            <a:off x="2098636" y="4205293"/>
            <a:ext cx="892197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DB82DA-CCB0-4951-8D36-E65EE26B5298}"/>
              </a:ext>
            </a:extLst>
          </p:cNvPr>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90670390"/>
              </p:ext>
            </p:extLst>
          </p:nvPr>
        </p:nvGraphicFramePr>
        <p:xfrm>
          <a:off x="499729" y="908328"/>
          <a:ext cx="10871200" cy="554058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5</a:t>
            </a:fld>
            <a:endParaRPr lang="en-GB" dirty="0"/>
          </a:p>
        </p:txBody>
      </p:sp>
      <p:sp>
        <p:nvSpPr>
          <p:cNvPr id="9" name="Text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B4B3E9-F474-4D1F-A34D-B0B35806AC3B}"/>
              </a:ext>
            </a:extLst>
          </p:cNvPr>
          <p:cNvSpPr>
            <a:spLocks noGrp="1"/>
          </p:cNvSpPr>
          <p:nvPr>
            <p:ph type="body" sz="quarter" idx="15"/>
          </p:nvPr>
        </p:nvSpPr>
        <p:spPr>
          <a:xfrm>
            <a:off x="673100" y="5852385"/>
            <a:ext cx="11143488" cy="365760"/>
          </a:xfrm>
        </p:spPr>
        <p:txBody>
          <a:bodyPr/>
          <a:lstStyle/>
          <a:p>
            <a:endParaRPr lang="en-US" altLang="ja-JP" sz="900" dirty="0"/>
          </a:p>
          <a:p>
            <a:r>
              <a:rPr lang="en-US" altLang="ja-JP" sz="900" baseline="30000" dirty="0"/>
              <a:t>a</a:t>
            </a:r>
            <a:r>
              <a:rPr lang="en-US" altLang="ja-JP" sz="900" dirty="0"/>
              <a:t>Based on Cochran-Mantel-Haenszel stratified analysis adjusting for the following baseline stratification factors: plasma HIV-1 RNA (≤100,000 vs &gt;100,000 c/mL), CD4+ cell count </a:t>
            </a:r>
            <a:br>
              <a:rPr lang="en-US" altLang="ja-JP" sz="900" dirty="0"/>
            </a:br>
            <a:r>
              <a:rPr lang="en-US" altLang="ja-JP" sz="900" dirty="0"/>
              <a:t>(≤200 vs &gt;200 cells/mm</a:t>
            </a:r>
            <a:r>
              <a:rPr lang="en-US" altLang="ja-JP" sz="900" baseline="30000" dirty="0"/>
              <a:t>3</a:t>
            </a:r>
            <a:r>
              <a:rPr lang="en-US" altLang="ja-JP" sz="900" dirty="0"/>
              <a:t>), and study (GEMINI-1 vs GEMINI-2). </a:t>
            </a:r>
            <a:r>
              <a:rPr lang="en-US" altLang="en-US" sz="900" dirty="0"/>
              <a:t>The upper limit of the 95% CI for the pooled analysis was </a:t>
            </a:r>
            <a:r>
              <a:rPr lang="en-US" sz="900" dirty="0"/>
              <a:t>0.0007%. TRDF (unadjusted difference) was a pre-planned analysis at Week 96.</a:t>
            </a:r>
          </a:p>
          <a:p>
            <a:pPr>
              <a:spcBef>
                <a:spcPts val="200"/>
              </a:spcBef>
              <a:tabLst>
                <a:tab pos="6057900" algn="l"/>
              </a:tabLst>
            </a:pPr>
            <a:r>
              <a:rPr lang="en-US" altLang="ja-JP" sz="900" baseline="30000" dirty="0"/>
              <a:t>b</a:t>
            </a:r>
            <a:r>
              <a:rPr lang="en-US" altLang="ja-JP" sz="900" dirty="0"/>
              <a:t>In GEMINI-1, HIV-1 RNA &lt;50 c/mL (95% CI) was achieved in 300/356 participants (84.3% [80.5-88.1]) in the DTG + 3TC group and 320/358 (89.4% [86.2-92.6]) in the DTG + TDF/FTC group (adjusted treatment difference [95% CI], −4.9% [−9.8, </a:t>
            </a:r>
            <a:r>
              <a:rPr lang="en-US" sz="900" dirty="0"/>
              <a:t>0.03]</a:t>
            </a:r>
            <a:r>
              <a:rPr lang="en-US" altLang="ja-JP" sz="900" dirty="0"/>
              <a:t>). In GEMINI-2, the corresponding values were 316/360 (87.8% [84.4-91.2]) and 322/359 (89.7% [86.5-92.8]), respectively  (adjusted treatment difference [95% CI], −1.8% [−6.4, 2.7]). </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8" name="Text Placeholder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21DBC7-FEA0-4ED6-8126-B1456AA1B34B}"/>
              </a:ext>
            </a:extLst>
          </p:cNvPr>
          <p:cNvSpPr>
            <a:spLocks noGrp="1"/>
          </p:cNvSpPr>
          <p:nvPr>
            <p:ph type="body" sz="quarter" idx="14"/>
          </p:nvPr>
        </p:nvSpPr>
        <p:spPr/>
        <p:txBody>
          <a:bodyPr/>
          <a:lstStyle/>
          <a:p>
            <a:r>
              <a:rPr lang="en-US" sz="2800" dirty="0"/>
              <a:t>DTG + 3TC IS NON-INFERIOR TO DTG + TDF/FTC IN SNAPSHOT HIV-1 RNA </a:t>
            </a:r>
            <a:br>
              <a:rPr lang="en-US" sz="2800" dirty="0"/>
            </a:br>
            <a:r>
              <a:rPr lang="en-US" sz="2800" dirty="0"/>
              <a:t>&lt;50 C/ML AT WEEK 96</a:t>
            </a:r>
          </a:p>
        </p:txBody>
      </p:sp>
      <p:sp>
        <p:nvSpPr>
          <p:cNvPr id="22" name="TextBox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689014B-E6D6-4335-A2D6-A9AD74FE1560}"/>
              </a:ext>
            </a:extLst>
          </p:cNvPr>
          <p:cNvSpPr txBox="1"/>
          <p:nvPr/>
        </p:nvSpPr>
        <p:spPr>
          <a:xfrm>
            <a:off x="10963469" y="1746327"/>
            <a:ext cx="988292" cy="200055"/>
          </a:xfrm>
          <a:prstGeom prst="rect">
            <a:avLst/>
          </a:prstGeom>
          <a:noFill/>
        </p:spPr>
        <p:txBody>
          <a:bodyPr wrap="square" lIns="0" tIns="0" rIns="0" bIns="0" rtlCol="0">
            <a:spAutoFit/>
          </a:bodyPr>
          <a:lstStyle/>
          <a:p>
            <a:r>
              <a:rPr lang="en-US" sz="1300" b="1" dirty="0">
                <a:solidFill>
                  <a:schemeClr val="tx2"/>
                </a:solidFill>
                <a:latin typeface="+mj-lt"/>
                <a:cs typeface="Arial" panose="020B0604020202020204" pitchFamily="34" charset="0"/>
              </a:rPr>
              <a:t>Snapshot</a:t>
            </a:r>
          </a:p>
        </p:txBody>
      </p:sp>
      <p:graphicFrame>
        <p:nvGraphicFramePr>
          <p:cNvPr id="30" name="Table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E11131-D8E7-4B7B-B6EC-70E1B3AEED55}"/>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06953524"/>
              </p:ext>
            </p:extLst>
          </p:nvPr>
        </p:nvGraphicFramePr>
        <p:xfrm>
          <a:off x="4942713" y="2585576"/>
          <a:ext cx="4564486" cy="1356177"/>
        </p:xfrm>
        <a:graphic>
          <a:graphicData uri="http://schemas.openxmlformats.org/drawingml/2006/table">
            <a:tbl>
              <a:tblPr firstRow="1" bandRow="1">
                <a:tableStyleId>{5C22544A-7EE6-4342-B048-85BDC9FD1C3A}</a:tableStyleId>
              </a:tblPr>
              <a:tblGrid>
                <a:gridCol w="126251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735737012"/>
                    </a:ext>
                  </a:extLst>
                </a:gridCol>
                <a:gridCol w="145675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813352299"/>
                    </a:ext>
                  </a:extLst>
                </a:gridCol>
                <a:gridCol w="184521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154424513"/>
                    </a:ext>
                  </a:extLst>
                </a:gridCol>
              </a:tblGrid>
              <a:tr h="466161">
                <a:tc>
                  <a:txBody>
                    <a:bodyPr/>
                    <a:lstStyle/>
                    <a:p>
                      <a:pPr algn="ctr"/>
                      <a:r>
                        <a:rPr lang="en-US" sz="1100" b="1" dirty="0">
                          <a:solidFill>
                            <a:schemeClr val="tx1"/>
                          </a:solidFill>
                        </a:rPr>
                        <a:t>Treatment</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Responders, n (%)</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Adjusted difference, % (95% CI)</a:t>
                      </a:r>
                      <a:r>
                        <a:rPr lang="en-US" sz="1100" b="1" baseline="30000" dirty="0">
                          <a:solidFill>
                            <a:schemeClr val="tx1"/>
                          </a:solidFill>
                        </a:rPr>
                        <a:t>a</a:t>
                      </a:r>
                    </a:p>
                  </a:txBody>
                  <a:tcPr marL="116539" marR="116539" marT="58270" marB="5827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547397920"/>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616/716 (86.0)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−3.4 (−6.7, 0.0)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37093519"/>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indent="0" algn="ctr">
                        <a:buFont typeface="Arial" panose="020B0604020202020204" pitchFamily="34" charset="0"/>
                        <a:buNone/>
                      </a:pPr>
                      <a:r>
                        <a:rPr lang="en-US" sz="1100" b="1" dirty="0">
                          <a:solidFill>
                            <a:schemeClr val="bg1"/>
                          </a:solidFill>
                        </a:rPr>
                        <a:t>642/717 (89.5)</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009251687"/>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692/716 (96.6)</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0.2 (−1.8, 2.2)</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435266190"/>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691/717 (96.4)</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03212012"/>
                  </a:ext>
                </a:extLst>
              </a:tr>
            </a:tbl>
          </a:graphicData>
        </a:graphic>
      </p:graphicFrame>
      <p:sp>
        <p:nvSpPr>
          <p:cNvPr id="31" name="TextBox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7259FB-EE61-4784-B9E5-43F62857C31B}"/>
              </a:ext>
            </a:extLst>
          </p:cNvPr>
          <p:cNvSpPr txBox="1"/>
          <p:nvPr/>
        </p:nvSpPr>
        <p:spPr>
          <a:xfrm>
            <a:off x="3953409" y="3187491"/>
            <a:ext cx="874051" cy="200055"/>
          </a:xfrm>
          <a:prstGeom prst="rect">
            <a:avLst/>
          </a:prstGeom>
          <a:noFill/>
        </p:spPr>
        <p:txBody>
          <a:bodyPr wrap="square" lIns="0" tIns="0" rIns="0" bIns="0" rtlCol="0">
            <a:spAutoFit/>
          </a:bodyPr>
          <a:lstStyle/>
          <a:p>
            <a:pPr algn="r"/>
            <a:r>
              <a:rPr lang="en-US" sz="1300" b="1" dirty="0">
                <a:solidFill>
                  <a:schemeClr val="tx2"/>
                </a:solidFill>
                <a:latin typeface="+mj-lt"/>
                <a:cs typeface="Arial" panose="020B0604020202020204" pitchFamily="34" charset="0"/>
              </a:rPr>
              <a:t>Snapshot</a:t>
            </a:r>
          </a:p>
        </p:txBody>
      </p:sp>
      <p:sp>
        <p:nvSpPr>
          <p:cNvPr id="32" name="TextBox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DE4B7D-383E-4983-91D9-E43728A22700}"/>
              </a:ext>
            </a:extLst>
          </p:cNvPr>
          <p:cNvSpPr txBox="1"/>
          <p:nvPr/>
        </p:nvSpPr>
        <p:spPr>
          <a:xfrm>
            <a:off x="3953409" y="3639152"/>
            <a:ext cx="874051" cy="200055"/>
          </a:xfrm>
          <a:prstGeom prst="rect">
            <a:avLst/>
          </a:prstGeom>
          <a:noFill/>
        </p:spPr>
        <p:txBody>
          <a:bodyPr wrap="square" lIns="0" tIns="0" rIns="0" bIns="0" rtlCol="0">
            <a:spAutoFit/>
          </a:bodyPr>
          <a:lstStyle/>
          <a:p>
            <a:pPr algn="r"/>
            <a:r>
              <a:rPr lang="en-US" sz="1300" b="1" dirty="0">
                <a:solidFill>
                  <a:schemeClr val="tx2"/>
                </a:solidFill>
                <a:latin typeface="+mj-lt"/>
                <a:cs typeface="Arial" panose="020B0604020202020204" pitchFamily="34" charset="0"/>
              </a:rPr>
              <a:t>TRDF</a:t>
            </a:r>
          </a:p>
        </p:txBody>
      </p:sp>
      <p:sp>
        <p:nvSpPr>
          <p:cNvPr id="39"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5E43DEF-652B-4D2E-8132-5B25CF5E63A5}"/>
              </a:ext>
            </a:extLst>
          </p:cNvPr>
          <p:cNvSpPr txBox="1">
            <a:spLocks/>
          </p:cNvSpPr>
          <p:nvPr/>
        </p:nvSpPr>
        <p:spPr>
          <a:xfrm>
            <a:off x="673100" y="4839425"/>
            <a:ext cx="11075988" cy="365760"/>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400" b="1" dirty="0"/>
              <a:t>Non-inferiority criteria were met for GEMINI-1, GEMINI-2, and the pooled analysis</a:t>
            </a:r>
            <a:endParaRPr lang="en-US" sz="1400" b="1" baseline="30000" dirty="0"/>
          </a:p>
          <a:p>
            <a:pPr marL="342900" indent="-342900">
              <a:buFont typeface="Arial" panose="020B0604020202020204" pitchFamily="34" charset="0"/>
              <a:buChar char="•"/>
            </a:pPr>
            <a:r>
              <a:rPr lang="en-US" sz="1400" b="1" dirty="0"/>
              <a:t>Treatment related discontinuation = failure (TRDF) population accounts for confirmed virologic withdrawal, withdrawal due to lack of efficacy, withdrawal due to treatment-related AE, and participants who met protocol-defined stopping criteria</a:t>
            </a:r>
          </a:p>
          <a:p>
            <a:pPr marL="342900" indent="-342900">
              <a:buFont typeface="Arial" panose="020B0604020202020204" pitchFamily="34" charset="0"/>
              <a:buChar char="•"/>
            </a:pPr>
            <a:endParaRPr lang="en-US" sz="1400" b="1" dirty="0"/>
          </a:p>
        </p:txBody>
      </p:sp>
      <p:grpSp>
        <p:nvGrpSpPr>
          <p:cNvPr id="4" name="Group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05ACDB-EF38-452E-A1E0-B3262FDF3B45}"/>
              </a:ext>
            </a:extLst>
          </p:cNvPr>
          <p:cNvGrpSpPr/>
          <p:nvPr/>
        </p:nvGrpSpPr>
        <p:grpSpPr>
          <a:xfrm>
            <a:off x="2031485" y="4210016"/>
            <a:ext cx="8686798" cy="369835"/>
            <a:chOff x="2031485" y="4419614"/>
            <a:chExt cx="8686798" cy="369835"/>
          </a:xfrm>
        </p:grpSpPr>
        <p:sp>
          <p:nvSpPr>
            <p:cNvPr id="48" name="Freeform: Shape 4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E65A4F-69EB-4762-BF19-ED6685334849}"/>
                </a:ext>
              </a:extLst>
            </p:cNvPr>
            <p:cNvSpPr/>
            <p:nvPr/>
          </p:nvSpPr>
          <p:spPr>
            <a:xfrm>
              <a:off x="209863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C12DB8-AED0-48C5-A6AF-DFB2E22BC114}"/>
                </a:ext>
              </a:extLst>
            </p:cNvPr>
            <p:cNvSpPr txBox="1"/>
            <p:nvPr/>
          </p:nvSpPr>
          <p:spPr>
            <a:xfrm>
              <a:off x="203148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0</a:t>
              </a:r>
            </a:p>
          </p:txBody>
        </p:sp>
        <p:sp>
          <p:nvSpPr>
            <p:cNvPr id="50" name="Freeform: Shape 4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FD6483-4B36-4D7F-9B07-4A722B823B94}"/>
                </a:ext>
              </a:extLst>
            </p:cNvPr>
            <p:cNvSpPr/>
            <p:nvPr/>
          </p:nvSpPr>
          <p:spPr>
            <a:xfrm>
              <a:off x="2455824"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F26A77-1B43-4DD4-83E7-82E4911AEA27}"/>
                </a:ext>
              </a:extLst>
            </p:cNvPr>
            <p:cNvSpPr txBox="1"/>
            <p:nvPr/>
          </p:nvSpPr>
          <p:spPr>
            <a:xfrm>
              <a:off x="2388673"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a:t>
              </a:r>
            </a:p>
          </p:txBody>
        </p:sp>
        <p:sp>
          <p:nvSpPr>
            <p:cNvPr id="52" name="Freeform: Shape 5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7C2DA1-2A4B-446E-AF97-1202E7C51A51}"/>
                </a:ext>
              </a:extLst>
            </p:cNvPr>
            <p:cNvSpPr/>
            <p:nvPr/>
          </p:nvSpPr>
          <p:spPr>
            <a:xfrm>
              <a:off x="281301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8D7F28-3B0F-4CA2-863B-0DFA0C8A1C90}"/>
                </a:ext>
              </a:extLst>
            </p:cNvPr>
            <p:cNvSpPr txBox="1"/>
            <p:nvPr/>
          </p:nvSpPr>
          <p:spPr>
            <a:xfrm>
              <a:off x="274586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a:t>
              </a:r>
            </a:p>
          </p:txBody>
        </p:sp>
        <p:sp>
          <p:nvSpPr>
            <p:cNvPr id="54" name="Freeform: Shape 5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312266-1944-4BFB-AA12-B59FB8C6A3DE}"/>
                </a:ext>
              </a:extLst>
            </p:cNvPr>
            <p:cNvSpPr/>
            <p:nvPr/>
          </p:nvSpPr>
          <p:spPr>
            <a:xfrm>
              <a:off x="317019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90E3FFE-263C-4D18-A38E-F62287AB63B5}"/>
                </a:ext>
              </a:extLst>
            </p:cNvPr>
            <p:cNvSpPr txBox="1"/>
            <p:nvPr/>
          </p:nvSpPr>
          <p:spPr>
            <a:xfrm>
              <a:off x="310304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12</a:t>
              </a:r>
            </a:p>
          </p:txBody>
        </p:sp>
        <p:sp>
          <p:nvSpPr>
            <p:cNvPr id="56" name="Freeform: Shape 5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607BE9-6BB3-4EC3-8845-356EB91732C9}"/>
                </a:ext>
              </a:extLst>
            </p:cNvPr>
            <p:cNvSpPr/>
            <p:nvPr/>
          </p:nvSpPr>
          <p:spPr>
            <a:xfrm>
              <a:off x="352452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8A7AB59-188E-43D6-86D9-39681976A4DD}"/>
                </a:ext>
              </a:extLst>
            </p:cNvPr>
            <p:cNvSpPr txBox="1"/>
            <p:nvPr/>
          </p:nvSpPr>
          <p:spPr>
            <a:xfrm>
              <a:off x="345737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16</a:t>
              </a:r>
            </a:p>
          </p:txBody>
        </p:sp>
        <p:sp>
          <p:nvSpPr>
            <p:cNvPr id="58" name="Freeform: Shape 5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03D52A-84BD-4842-B73E-63FA325F8946}"/>
                </a:ext>
              </a:extLst>
            </p:cNvPr>
            <p:cNvSpPr/>
            <p:nvPr/>
          </p:nvSpPr>
          <p:spPr>
            <a:xfrm>
              <a:off x="424176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13B4C5-DA7D-4A68-9E49-50A6DFB8E2B1}"/>
                </a:ext>
              </a:extLst>
            </p:cNvPr>
            <p:cNvSpPr txBox="1"/>
            <p:nvPr/>
          </p:nvSpPr>
          <p:spPr>
            <a:xfrm>
              <a:off x="417461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24</a:t>
              </a:r>
            </a:p>
          </p:txBody>
        </p:sp>
        <p:sp>
          <p:nvSpPr>
            <p:cNvPr id="60" name="Freeform: Shape 5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A150B5F-3946-4CC0-891C-D9DEB3D72113}"/>
                </a:ext>
              </a:extLst>
            </p:cNvPr>
            <p:cNvSpPr/>
            <p:nvPr/>
          </p:nvSpPr>
          <p:spPr>
            <a:xfrm>
              <a:off x="531046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E6D59A-C3CF-46EA-941B-B72BA509A400}"/>
                </a:ext>
              </a:extLst>
            </p:cNvPr>
            <p:cNvSpPr txBox="1"/>
            <p:nvPr/>
          </p:nvSpPr>
          <p:spPr>
            <a:xfrm>
              <a:off x="524331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36</a:t>
              </a:r>
            </a:p>
          </p:txBody>
        </p:sp>
        <p:sp>
          <p:nvSpPr>
            <p:cNvPr id="66" name="Freeform: Shape 6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ACDB56B-6184-457A-99DC-12E04A1AD386}"/>
                </a:ext>
              </a:extLst>
            </p:cNvPr>
            <p:cNvSpPr/>
            <p:nvPr/>
          </p:nvSpPr>
          <p:spPr>
            <a:xfrm>
              <a:off x="637631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F24A7AF-58FC-4DF9-B5F2-A22CA915E29A}"/>
                </a:ext>
              </a:extLst>
            </p:cNvPr>
            <p:cNvSpPr txBox="1"/>
            <p:nvPr/>
          </p:nvSpPr>
          <p:spPr>
            <a:xfrm>
              <a:off x="630916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48</a:t>
              </a:r>
            </a:p>
          </p:txBody>
        </p:sp>
        <p:sp>
          <p:nvSpPr>
            <p:cNvPr id="68" name="Freeform: Shape 6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F52F6C6-809D-4079-A8DF-15F05F3435A5}"/>
                </a:ext>
              </a:extLst>
            </p:cNvPr>
            <p:cNvSpPr/>
            <p:nvPr/>
          </p:nvSpPr>
          <p:spPr>
            <a:xfrm>
              <a:off x="744787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9B1F75D-51D2-486F-80BC-95A2DCAB7D4C}"/>
                </a:ext>
              </a:extLst>
            </p:cNvPr>
            <p:cNvSpPr txBox="1"/>
            <p:nvPr/>
          </p:nvSpPr>
          <p:spPr>
            <a:xfrm>
              <a:off x="738072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60</a:t>
              </a:r>
            </a:p>
          </p:txBody>
        </p:sp>
        <p:sp>
          <p:nvSpPr>
            <p:cNvPr id="70" name="Freeform: Shape 6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F922ED-032C-41D9-BD25-8A7AEDB520F1}"/>
                </a:ext>
              </a:extLst>
            </p:cNvPr>
            <p:cNvSpPr/>
            <p:nvPr/>
          </p:nvSpPr>
          <p:spPr>
            <a:xfrm>
              <a:off x="851372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FB67CE-257A-4FDB-800A-D54512C42177}"/>
                </a:ext>
              </a:extLst>
            </p:cNvPr>
            <p:cNvSpPr txBox="1"/>
            <p:nvPr/>
          </p:nvSpPr>
          <p:spPr>
            <a:xfrm>
              <a:off x="844657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72</a:t>
              </a:r>
            </a:p>
          </p:txBody>
        </p:sp>
        <p:sp>
          <p:nvSpPr>
            <p:cNvPr id="72" name="Freeform: Shape 7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E04EFB-CD9F-4B3E-A188-828DD19D4B72}"/>
                </a:ext>
              </a:extLst>
            </p:cNvPr>
            <p:cNvSpPr/>
            <p:nvPr/>
          </p:nvSpPr>
          <p:spPr>
            <a:xfrm>
              <a:off x="958528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0A8F0A4-E0E1-4B6E-B583-F1F134D6FBE5}"/>
                </a:ext>
              </a:extLst>
            </p:cNvPr>
            <p:cNvSpPr txBox="1"/>
            <p:nvPr/>
          </p:nvSpPr>
          <p:spPr>
            <a:xfrm>
              <a:off x="951813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84</a:t>
              </a:r>
            </a:p>
          </p:txBody>
        </p:sp>
        <p:sp>
          <p:nvSpPr>
            <p:cNvPr id="74" name="Freeform: Shape 7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D8F3D6-E41A-4172-9DD9-20044207CF8B}"/>
                </a:ext>
              </a:extLst>
            </p:cNvPr>
            <p:cNvSpPr/>
            <p:nvPr/>
          </p:nvSpPr>
          <p:spPr>
            <a:xfrm>
              <a:off x="10651132"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C064FB-9F3B-4ACE-8E8C-EAF61C7B6861}"/>
                </a:ext>
              </a:extLst>
            </p:cNvPr>
            <p:cNvSpPr txBox="1"/>
            <p:nvPr/>
          </p:nvSpPr>
          <p:spPr>
            <a:xfrm>
              <a:off x="10583981"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96</a:t>
              </a:r>
            </a:p>
          </p:txBody>
        </p:sp>
      </p:grpSp>
      <p:sp>
        <p:nvSpPr>
          <p:cNvPr id="38" name="TextBox 3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0C64F1-2C60-4920-A3CF-CDA2C42E8EB7}"/>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526025"/>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6</a:t>
            </a:fld>
            <a:endParaRPr lang="en-GB" dirty="0"/>
          </a:p>
        </p:txBody>
      </p:sp>
      <p:sp>
        <p:nvSpPr>
          <p:cNvPr id="20" name="Text Placeholder 1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D7722F-8953-46F9-AC16-E8C4C51540A3}"/>
              </a:ext>
            </a:extLst>
          </p:cNvPr>
          <p:cNvSpPr>
            <a:spLocks noGrp="1"/>
          </p:cNvSpPr>
          <p:nvPr>
            <p:ph type="body" sz="quarter" idx="15"/>
          </p:nvPr>
        </p:nvSpPr>
        <p:spPr/>
        <p:txBody>
          <a:bodyPr/>
          <a:lstStyle/>
          <a:p>
            <a:r>
              <a:rPr lang="en-US" altLang="ja-JP" spc="20" baseline="30000" dirty="0"/>
              <a:t>a</a:t>
            </a:r>
            <a:r>
              <a:rPr lang="en-US" altLang="ja-JP" spc="20" dirty="0"/>
              <a:t>One participant met the criteria for CVW at Week 12 but was not reported at the Week 48 analysis because of a laboratory reporting error identified after the </a:t>
            </a:r>
            <a:br>
              <a:rPr lang="en-US" altLang="ja-JP" spc="20" dirty="0"/>
            </a:br>
            <a:r>
              <a:rPr lang="en-US" altLang="ja-JP" spc="20" dirty="0"/>
              <a:t>Week 48 analysis. </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D2510F-235C-4363-83E3-EB3256AD0A06}"/>
              </a:ext>
            </a:extLst>
          </p:cNvPr>
          <p:cNvSpPr>
            <a:spLocks noGrp="1"/>
          </p:cNvSpPr>
          <p:nvPr>
            <p:ph type="body" sz="quarter" idx="14"/>
          </p:nvPr>
        </p:nvSpPr>
        <p:spPr/>
        <p:txBody>
          <a:bodyPr/>
          <a:lstStyle/>
          <a:p>
            <a:r>
              <a:rPr lang="en-US" altLang="en-US" sz="2800" dirty="0"/>
              <a:t>NO TREATMENT-EMERGENT RESISTANCE WAS OBSERVED AMONG PARTICIPANTS WHO MET CONFIRMED VIROLOGIC WITHDRAWAL CRITERIA</a:t>
            </a:r>
            <a:endParaRPr lang="en-US" sz="2800" dirty="0"/>
          </a:p>
        </p:txBody>
      </p:sp>
      <p:graphicFrame>
        <p:nvGraphicFramePr>
          <p:cNvPr id="27" name="Table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F6B576-1120-4E67-A423-810B6375BC09}"/>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30515621"/>
              </p:ext>
            </p:extLst>
          </p:nvPr>
        </p:nvGraphicFramePr>
        <p:xfrm>
          <a:off x="673101" y="2024252"/>
          <a:ext cx="10871198" cy="2599294"/>
        </p:xfrm>
        <a:graphic>
          <a:graphicData uri="http://schemas.openxmlformats.org/drawingml/2006/table">
            <a:tbl>
              <a:tblPr firstRow="1" bandRow="1"/>
              <a:tblGrid>
                <a:gridCol w="1207911">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535941709"/>
                    </a:ext>
                  </a:extLst>
                </a:gridCol>
                <a:gridCol w="3120437">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109047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109047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260822513"/>
                    </a:ext>
                  </a:extLst>
                </a:gridCol>
                <a:gridCol w="109047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109047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934394722"/>
                    </a:ext>
                  </a:extLst>
                </a:gridCol>
                <a:gridCol w="109047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646051956"/>
                    </a:ext>
                  </a:extLst>
                </a:gridCol>
                <a:gridCol w="109047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07068267"/>
                    </a:ext>
                  </a:extLst>
                </a:gridCol>
              </a:tblGrid>
              <a:tr h="46574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Aft>
                          <a:spcPts val="0"/>
                        </a:spcAft>
                      </a:pPr>
                      <a:endParaRPr lang="en-GB" sz="1800" b="1" dirty="0">
                        <a:solidFill>
                          <a:schemeClr val="tx1"/>
                        </a:solidFill>
                        <a:latin typeface="+mn-lt"/>
                        <a:ea typeface="Times New Roman"/>
                        <a:cs typeface="Times New Roman"/>
                      </a:endParaRPr>
                    </a:p>
                  </a:txBody>
                  <a:tcPr marL="97536" marR="12700" marT="54864" marB="54864"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Aft>
                          <a:spcPts val="0"/>
                        </a:spcAft>
                      </a:pPr>
                      <a:endParaRPr lang="en-GB" sz="1800" b="1" dirty="0">
                        <a:solidFill>
                          <a:schemeClr val="tx1"/>
                        </a:solidFill>
                        <a:latin typeface="+mn-lt"/>
                        <a:ea typeface="Times New Roman"/>
                        <a:cs typeface="Times New Roman"/>
                      </a:endParaRPr>
                    </a:p>
                  </a:txBody>
                  <a:tcPr marL="97536" marR="12700" marT="54864" marB="54864"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600" b="1" dirty="0">
                          <a:solidFill>
                            <a:schemeClr val="tx1"/>
                          </a:solidFill>
                          <a:latin typeface="+mn-lt"/>
                          <a:ea typeface="MS Mincho"/>
                          <a:cs typeface="Arial Narrow"/>
                        </a:rPr>
                        <a:t>GEMINI-1</a:t>
                      </a:r>
                    </a:p>
                  </a:txBody>
                  <a:tcPr marL="12700" marR="12700" marT="54864" marB="54864"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600" b="1" dirty="0">
                          <a:solidFill>
                            <a:schemeClr val="tx1"/>
                          </a:solidFill>
                          <a:latin typeface="+mn-lt"/>
                          <a:ea typeface="MS Mincho"/>
                          <a:cs typeface="Arial Narrow"/>
                        </a:rPr>
                        <a:t>GEMINI-2</a:t>
                      </a:r>
                    </a:p>
                  </a:txBody>
                  <a:tcPr marL="12700" marR="12700" marT="54864" marB="548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600" b="1" dirty="0">
                          <a:solidFill>
                            <a:schemeClr val="tx1"/>
                          </a:solidFill>
                          <a:latin typeface="+mn-lt"/>
                          <a:ea typeface="MS Mincho"/>
                          <a:cs typeface="Arial Narrow"/>
                        </a:rPr>
                        <a:t>Pooled</a:t>
                      </a:r>
                    </a:p>
                  </a:txBody>
                  <a:tcPr marL="12700" marR="12700" marT="54864" marB="54864"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9472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endParaRPr lang="en-US" sz="1600" b="1" baseline="0" dirty="0">
                        <a:solidFill>
                          <a:schemeClr val="tx1"/>
                        </a:solidFill>
                        <a:latin typeface="+mn-lt"/>
                        <a:ea typeface="Times New Roman"/>
                        <a:cs typeface="Arial" panose="020B0604020202020204" pitchFamily="34" charset="0"/>
                      </a:endParaRPr>
                    </a:p>
                  </a:txBody>
                  <a:tcPr marL="12700" marR="127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1" baseline="0" dirty="0">
                          <a:solidFill>
                            <a:schemeClr val="tx1"/>
                          </a:solidFill>
                          <a:latin typeface="+mn-lt"/>
                          <a:ea typeface="Times New Roman"/>
                          <a:cs typeface="Arial" panose="020B0604020202020204" pitchFamily="34" charset="0"/>
                        </a:rPr>
                        <a:t>Variable, n (%)</a:t>
                      </a:r>
                    </a:p>
                  </a:txBody>
                  <a:tcPr marL="12700" marR="127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+ 3TC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(N=356)</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TDF/FTC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(N=358)</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+ 3TC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(N=360)</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TDF/FTC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(N=359)</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b="1" dirty="0">
                          <a:solidFill>
                            <a:schemeClr val="bg1"/>
                          </a:solidFill>
                          <a:effectLst/>
                          <a:latin typeface="+mn-lt"/>
                          <a:cs typeface="Arial" panose="020B0604020202020204" pitchFamily="34" charset="0"/>
                        </a:rPr>
                        <a:t>DTG + 3TC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(N=716)</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b="1" dirty="0">
                          <a:solidFill>
                            <a:schemeClr val="bg1"/>
                          </a:solidFill>
                          <a:effectLst/>
                          <a:latin typeface="+mn-lt"/>
                          <a:cs typeface="Arial" panose="020B0604020202020204" pitchFamily="34" charset="0"/>
                        </a:rPr>
                        <a:t>DTG + TDF/FTC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(N=717)</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507567590"/>
                  </a:ext>
                </a:extLst>
              </a:tr>
              <a:tr h="395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0" baseline="0" dirty="0">
                          <a:solidFill>
                            <a:schemeClr val="tx1"/>
                          </a:solidFill>
                          <a:latin typeface="+mn-lt"/>
                          <a:ea typeface="Times New Roman"/>
                          <a:cs typeface="Arial" panose="020B0604020202020204" pitchFamily="34" charset="0"/>
                        </a:rPr>
                        <a:t>Week 48</a:t>
                      </a: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0" dirty="0">
                          <a:solidFill>
                            <a:schemeClr val="tx1"/>
                          </a:solidFill>
                          <a:latin typeface="+mn-lt"/>
                          <a:ea typeface="Times New Roman"/>
                          <a:cs typeface="Arial" panose="020B0604020202020204" pitchFamily="34" charset="0"/>
                        </a:rPr>
                        <a:t>CVW </a:t>
                      </a:r>
                      <a:endParaRPr lang="en-US" sz="1600" b="0" baseline="30000" dirty="0">
                        <a:solidFill>
                          <a:schemeClr val="tx1"/>
                        </a:solidFill>
                        <a:latin typeface="+mn-lt"/>
                        <a:ea typeface="Times New Roman"/>
                        <a:cs typeface="Arial" panose="020B0604020202020204" pitchFamily="34" charset="0"/>
                      </a:endParaRP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4 (1.1)</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2 (0.6)</a:t>
                      </a: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2 (0.6)</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2 (0.6)</a:t>
                      </a: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ea typeface="Times New Roman"/>
                          <a:cs typeface="Arial" panose="020B0604020202020204" pitchFamily="34" charset="0"/>
                        </a:rPr>
                        <a:t>6 (0.8)</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ea typeface="Times New Roman"/>
                          <a:cs typeface="Arial" panose="020B0604020202020204" pitchFamily="34" charset="0"/>
                        </a:rPr>
                        <a:t>4 (0.6)</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395446">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mn-lt"/>
                          <a:ea typeface="Times New Roman"/>
                          <a:cs typeface="Arial" panose="020B0604020202020204" pitchFamily="34" charset="0"/>
                        </a:rPr>
                        <a:t>Week 96</a:t>
                      </a:r>
                    </a:p>
                  </a:txBody>
                  <a:tcPr marL="12700" marR="127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0" dirty="0">
                          <a:solidFill>
                            <a:schemeClr val="tx1"/>
                          </a:solidFill>
                          <a:latin typeface="+mn-lt"/>
                          <a:ea typeface="Times New Roman"/>
                          <a:cs typeface="Arial" panose="020B0604020202020204" pitchFamily="34" charset="0"/>
                        </a:rPr>
                        <a:t>CVW</a:t>
                      </a:r>
                      <a:r>
                        <a:rPr lang="en-US" sz="1600" b="1" dirty="0">
                          <a:solidFill>
                            <a:schemeClr val="tx1"/>
                          </a:solidFill>
                          <a:latin typeface="+mn-lt"/>
                          <a:ea typeface="Times New Roman"/>
                          <a:cs typeface="Arial" panose="020B0604020202020204" pitchFamily="34" charset="0"/>
                        </a:rPr>
                        <a:t> </a:t>
                      </a:r>
                      <a:endParaRPr lang="en-US" sz="1600" b="0" baseline="30000" dirty="0">
                        <a:solidFill>
                          <a:schemeClr val="tx1"/>
                        </a:solidFill>
                        <a:latin typeface="+mn-lt"/>
                        <a:ea typeface="Times New Roman"/>
                        <a:cs typeface="Arial" panose="020B0604020202020204" pitchFamily="34" charset="0"/>
                      </a:endParaRP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GB" sz="1600" dirty="0">
                          <a:solidFill>
                            <a:schemeClr val="tx1"/>
                          </a:solidFill>
                          <a:latin typeface="+mn-lt"/>
                          <a:ea typeface="Times New Roman"/>
                          <a:cs typeface="Arial" panose="020B0604020202020204" pitchFamily="34" charset="0"/>
                        </a:rPr>
                        <a:t>5 (1.4)</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4 (1.1)</a:t>
                      </a:r>
                      <a:r>
                        <a:rPr lang="en-GB" sz="1600" baseline="30000" dirty="0">
                          <a:solidFill>
                            <a:schemeClr val="tx1"/>
                          </a:solidFill>
                          <a:latin typeface="+mn-lt"/>
                          <a:ea typeface="Times New Roman"/>
                          <a:cs typeface="Arial" panose="020B0604020202020204" pitchFamily="34" charset="0"/>
                        </a:rPr>
                        <a:t>a</a:t>
                      </a:r>
                      <a:endParaRPr lang="en-GB" sz="1600" dirty="0">
                        <a:solidFill>
                          <a:schemeClr val="tx1"/>
                        </a:solidFill>
                        <a:latin typeface="+mn-lt"/>
                        <a:ea typeface="Times New Roman"/>
                        <a:cs typeface="Arial" panose="020B0604020202020204" pitchFamily="34" charset="0"/>
                      </a:endParaRP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6 (1.7)</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3 (0.8)</a:t>
                      </a: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11 (1.5)</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7 (1.0)</a:t>
                      </a:r>
                      <a:r>
                        <a:rPr lang="en-GB" sz="1600" baseline="30000" dirty="0">
                          <a:solidFill>
                            <a:schemeClr val="tx1"/>
                          </a:solidFill>
                          <a:latin typeface="+mn-lt"/>
                          <a:ea typeface="Times New Roman"/>
                          <a:cs typeface="Arial" panose="020B0604020202020204" pitchFamily="34" charset="0"/>
                        </a:rPr>
                        <a:t>a</a:t>
                      </a:r>
                      <a:endParaRPr lang="en-GB" sz="1600" dirty="0">
                        <a:solidFill>
                          <a:schemeClr val="tx1"/>
                        </a:solidFill>
                        <a:latin typeface="+mn-lt"/>
                        <a:ea typeface="Times New Roman"/>
                        <a:cs typeface="Arial" panose="020B0604020202020204" pitchFamily="34" charset="0"/>
                      </a:endParaRP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677305804"/>
                  </a:ext>
                </a:extLst>
              </a:tr>
              <a:tr h="395446">
                <a:tc vMerge="1">
                  <a:txBody>
                    <a:bodyPr/>
                    <a:lstStyle/>
                    <a:p>
                      <a:pPr marL="73152" marR="0" lvl="0" indent="0" algn="l" defTabSz="914400" rtl="0" eaLnBrk="1" fontAlgn="auto" latinLnBrk="0" hangingPunct="1">
                        <a:lnSpc>
                          <a:spcPct val="100000"/>
                        </a:lnSpc>
                        <a:spcBef>
                          <a:spcPts val="0"/>
                        </a:spcBef>
                        <a:spcAft>
                          <a:spcPts val="0"/>
                        </a:spcAft>
                        <a:buClrTx/>
                        <a:buSzTx/>
                        <a:buFontTx/>
                        <a:buNone/>
                        <a:tabLst/>
                        <a:defRPr/>
                      </a:pPr>
                      <a:endParaRPr lang="en-US" sz="1200" b="1" baseline="30000" dirty="0">
                        <a:solidFill>
                          <a:schemeClr val="tx1"/>
                        </a:solidFill>
                        <a:latin typeface="Arial" panose="020B0604020202020204" pitchFamily="34" charset="0"/>
                        <a:ea typeface="Times New Roman"/>
                        <a:cs typeface="Arial" panose="020B0604020202020204" pitchFamily="34" charset="0"/>
                      </a:endParaRPr>
                    </a:p>
                  </a:txBody>
                  <a:tcPr marL="12700" marR="127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ea typeface="Times New Roman"/>
                          <a:cs typeface="Arial" panose="020B0604020202020204" pitchFamily="34" charset="0"/>
                        </a:rPr>
                        <a:t>Treatment-emergent resistance</a:t>
                      </a:r>
                      <a:endParaRPr lang="en-US" sz="1600" b="1" baseline="30000" dirty="0">
                        <a:solidFill>
                          <a:schemeClr val="tx1"/>
                        </a:solidFill>
                        <a:latin typeface="+mn-lt"/>
                        <a:ea typeface="Times New Roman"/>
                        <a:cs typeface="Arial" panose="020B0604020202020204" pitchFamily="34" charset="0"/>
                      </a:endParaRP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484311471"/>
                  </a:ext>
                </a:extLst>
              </a:tr>
            </a:tbl>
          </a:graphicData>
        </a:graphic>
      </p:graphicFrame>
      <p:sp>
        <p:nvSpPr>
          <p:cNvPr id="7" name="TextBox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42844D-0FF4-4241-9AFB-75377A198E0C}"/>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115614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7</a:t>
            </a:fld>
            <a:endParaRPr lang="en-GB" dirty="0"/>
          </a:p>
        </p:txBody>
      </p:sp>
      <p:sp>
        <p:nvSpPr>
          <p:cNvPr id="14"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D02191-57DE-4E20-9E11-DD0F5D936D44}"/>
              </a:ext>
            </a:extLst>
          </p:cNvPr>
          <p:cNvSpPr>
            <a:spLocks noGrp="1"/>
          </p:cNvSpPr>
          <p:nvPr>
            <p:ph type="body" sz="quarter" idx="15"/>
          </p:nvPr>
        </p:nvSpPr>
        <p:spPr/>
        <p:txBody>
          <a:bodyPr/>
          <a:lstStyle/>
          <a:p>
            <a:r>
              <a:rPr lang="en-US" altLang="en-US" baseline="30000" dirty="0"/>
              <a:t>a</a:t>
            </a:r>
            <a:r>
              <a:rPr lang="en-US" altLang="en-US" dirty="0"/>
              <a:t>In participants with no virologic data at Week 96, none had last HIV-1 RNA value &gt;50 c/mL except for 1 participant in the DTG +TDF/FTC group. </a:t>
            </a:r>
            <a:br>
              <a:rPr lang="en-US" altLang="en-US" dirty="0"/>
            </a:br>
            <a:r>
              <a:rPr lang="en-US" altLang="en-US" baseline="30000" dirty="0"/>
              <a:t>b</a:t>
            </a:r>
            <a:r>
              <a:rPr lang="en-US" altLang="en-US" dirty="0"/>
              <a:t>Other reasons for discontinuation at Week 96 included protocol deviation, lost to follow-up, physician decision, withdrawal by participant, and lack of efficacy (in 1 participant in the DTG + TDF/FTC group). </a:t>
            </a:r>
          </a:p>
          <a:p>
            <a:r>
              <a:rPr lang="en-US" altLang="en-US" dirty="0"/>
              <a:t>Cahn et al. </a:t>
            </a:r>
            <a:r>
              <a:rPr lang="en-US" altLang="en-US" i="1" dirty="0"/>
              <a:t>Lancet. </a:t>
            </a:r>
            <a:r>
              <a:rPr lang="en-US" altLang="en-US" dirty="0"/>
              <a:t>2019;393:143-155.</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D2510F-235C-4363-83E3-EB3256AD0A06}"/>
              </a:ext>
            </a:extLst>
          </p:cNvPr>
          <p:cNvSpPr>
            <a:spLocks noGrp="1"/>
          </p:cNvSpPr>
          <p:nvPr>
            <p:ph type="body" sz="quarter" idx="14"/>
          </p:nvPr>
        </p:nvSpPr>
        <p:spPr/>
        <p:txBody>
          <a:bodyPr/>
          <a:lstStyle/>
          <a:p>
            <a:r>
              <a:rPr lang="en-US" sz="2800" dirty="0"/>
              <a:t>PROPORTION OF PARTICIPANTS WITH SNAPSHOT HIV-1 RNA ≥50 C/ML SIMILAR FROM WEEK 48 TO WEEK 96 IN BOTH GROUPS</a:t>
            </a:r>
          </a:p>
        </p:txBody>
      </p:sp>
      <p:sp>
        <p:nvSpPr>
          <p:cNvPr id="1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FC64C0-41ED-495B-B599-8A8BF3C4B5D4}"/>
              </a:ext>
            </a:extLst>
          </p:cNvPr>
          <p:cNvSpPr/>
          <p:nvPr/>
        </p:nvSpPr>
        <p:spPr>
          <a:xfrm>
            <a:off x="677265" y="1350391"/>
            <a:ext cx="5389832" cy="289560"/>
          </a:xfrm>
          <a:prstGeom prst="rect">
            <a:avLst/>
          </a:prstGeom>
          <a:solidFill>
            <a:srgbClr val="002F5F"/>
          </a:solidFill>
          <a:ln w="25400" cap="flat" cmpd="sng" algn="ctr">
            <a:noFill/>
            <a:prstDash val="solid"/>
          </a:ln>
          <a:effectLst/>
        </p:spPr>
        <p:txBody>
          <a:bodyPr tIns="90000" bIns="90000" anchor="ctr"/>
          <a:lstStyle/>
          <a:p>
            <a:pPr marL="0" lvl="1" algn="ctr"/>
            <a:r>
              <a:rPr lang="en-GB" b="1" kern="0" dirty="0">
                <a:solidFill>
                  <a:prstClr val="white"/>
                </a:solidFill>
              </a:rPr>
              <a:t>Virologic outcomes </a:t>
            </a:r>
          </a:p>
        </p:txBody>
      </p:sp>
      <p:sp>
        <p:nvSpPr>
          <p:cNvPr id="15" name="Rectangl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1BBAE1E-441C-4D21-A5D2-EDFAD6072302}"/>
              </a:ext>
            </a:extLst>
          </p:cNvPr>
          <p:cNvSpPr/>
          <p:nvPr/>
        </p:nvSpPr>
        <p:spPr>
          <a:xfrm>
            <a:off x="6346556" y="1350391"/>
            <a:ext cx="5389832" cy="289560"/>
          </a:xfrm>
          <a:prstGeom prst="rect">
            <a:avLst/>
          </a:prstGeom>
          <a:solidFill>
            <a:srgbClr val="002F5F"/>
          </a:solidFill>
          <a:ln w="25400" cap="flat" cmpd="sng" algn="ctr">
            <a:noFill/>
            <a:prstDash val="solid"/>
          </a:ln>
          <a:effectLst/>
        </p:spPr>
        <p:txBody>
          <a:bodyPr tIns="90000" bIns="90000" anchor="ctr"/>
          <a:lstStyle/>
          <a:p>
            <a:pPr marL="0" lvl="1" algn="ctr">
              <a:buNone/>
              <a:defRPr/>
            </a:pPr>
            <a:r>
              <a:rPr lang="en-GB" b="1" kern="0" dirty="0">
                <a:solidFill>
                  <a:prstClr val="white"/>
                </a:solidFill>
              </a:rPr>
              <a:t>Summary of no virologic data at Snapshot</a:t>
            </a:r>
            <a:endParaRPr lang="en-GB" b="1" kern="0" dirty="0">
              <a:solidFill>
                <a:prstClr val="white"/>
              </a:solidFill>
              <a:latin typeface="Arial" panose="020B0604020202020204" pitchFamily="34" charset="0"/>
              <a:cs typeface="Arial" panose="020B0604020202020204" pitchFamily="34" charset="0"/>
            </a:endParaRPr>
          </a:p>
        </p:txBody>
      </p:sp>
      <p:graphicFrame>
        <p:nvGraphicFramePr>
          <p:cNvPr id="17" name="Content Placeholder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25FFEDF-E5C4-4BF3-B8CE-0A6FE9AD3878}"/>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50068780"/>
              </p:ext>
            </p:extLst>
          </p:nvPr>
        </p:nvGraphicFramePr>
        <p:xfrm>
          <a:off x="6332064" y="1656345"/>
          <a:ext cx="5404328" cy="3660214"/>
        </p:xfrm>
        <a:graphic>
          <a:graphicData uri="http://schemas.openxmlformats.org/drawingml/2006/table">
            <a:tbl>
              <a:tblPr firstRow="1" bandRow="1">
                <a:tableStyleId>{21E4AEA4-8DFA-4A89-87EB-49C32662AFE0}</a:tableStyleId>
              </a:tblPr>
              <a:tblGrid>
                <a:gridCol w="1697664">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92666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92666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934394722"/>
                    </a:ext>
                  </a:extLst>
                </a:gridCol>
                <a:gridCol w="92666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646051956"/>
                    </a:ext>
                  </a:extLst>
                </a:gridCol>
                <a:gridCol w="92666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4107068267"/>
                    </a:ext>
                  </a:extLst>
                </a:gridCol>
              </a:tblGrid>
              <a:tr h="363000">
                <a:tc>
                  <a:txBody>
                    <a:bodyPr/>
                    <a:lstStyle/>
                    <a:p>
                      <a:pPr algn="l">
                        <a:spcAft>
                          <a:spcPts val="0"/>
                        </a:spcAft>
                      </a:pPr>
                      <a:endParaRPr lang="en-GB" sz="1250" b="1" dirty="0">
                        <a:solidFill>
                          <a:schemeClr val="tx1"/>
                        </a:solidFill>
                        <a:latin typeface="+mn-lt"/>
                        <a:ea typeface="Times New Roman"/>
                        <a:cs typeface="Times New Roman"/>
                      </a:endParaRPr>
                    </a:p>
                  </a:txBody>
                  <a:tcPr marL="97536" marR="12700" marT="54864" marB="54864"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0000"/>
                        </a:lnSpc>
                        <a:spcBef>
                          <a:spcPts val="0"/>
                        </a:spcBef>
                        <a:spcAft>
                          <a:spcPts val="0"/>
                        </a:spcAft>
                      </a:pPr>
                      <a:r>
                        <a:rPr lang="en-US" sz="1250" b="1" dirty="0">
                          <a:solidFill>
                            <a:schemeClr val="tx1"/>
                          </a:solidFill>
                          <a:latin typeface="+mn-lt"/>
                          <a:ea typeface="MS Mincho"/>
                          <a:cs typeface="Arial Narrow"/>
                        </a:rPr>
                        <a:t>Week 48</a:t>
                      </a:r>
                    </a:p>
                  </a:txBody>
                  <a:tcPr marL="12700" marR="12700" marT="54864" marB="54864"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algn="ctr">
                        <a:lnSpc>
                          <a:spcPct val="100000"/>
                        </a:lnSpc>
                        <a:spcBef>
                          <a:spcPts val="0"/>
                        </a:spcBef>
                        <a:spcAft>
                          <a:spcPts val="0"/>
                        </a:spcAft>
                      </a:pPr>
                      <a:r>
                        <a:rPr lang="en-US" sz="1250" b="1" dirty="0">
                          <a:solidFill>
                            <a:schemeClr val="tx1"/>
                          </a:solidFill>
                          <a:latin typeface="+mn-lt"/>
                          <a:ea typeface="MS Mincho"/>
                          <a:cs typeface="Arial Narrow"/>
                        </a:rPr>
                        <a:t>Week 96</a:t>
                      </a:r>
                    </a:p>
                  </a:txBody>
                  <a:tcPr marL="12700" marR="12700" marT="54864" marB="54864"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696013">
                <a:tc>
                  <a:txBody>
                    <a:bodyPr/>
                    <a:lstStyle/>
                    <a:p>
                      <a:pPr marL="0" marR="0" indent="0">
                        <a:spcBef>
                          <a:spcPts val="0"/>
                        </a:spcBef>
                        <a:spcAft>
                          <a:spcPts val="0"/>
                        </a:spcAft>
                      </a:pPr>
                      <a:r>
                        <a:rPr lang="en-US" sz="1250" b="1" baseline="0" dirty="0">
                          <a:solidFill>
                            <a:schemeClr val="tx1"/>
                          </a:solidFill>
                          <a:latin typeface="+mn-lt"/>
                          <a:ea typeface="Times New Roman"/>
                          <a:cs typeface="Arial" panose="020B0604020202020204" pitchFamily="34" charset="0"/>
                        </a:rPr>
                        <a:t>Snapshot outcome, n (%)</a:t>
                      </a:r>
                    </a:p>
                  </a:txBody>
                  <a:tcPr marL="36576" marR="127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50" b="1" dirty="0">
                          <a:solidFill>
                            <a:schemeClr val="bg1"/>
                          </a:solidFill>
                          <a:effectLst/>
                          <a:latin typeface="+mn-lt"/>
                          <a:cs typeface="Arial" panose="020B0604020202020204" pitchFamily="34" charset="0"/>
                        </a:rPr>
                        <a:t>DTG + 3TC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(N=716)</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15000"/>
                        </a:lnSpc>
                        <a:spcAft>
                          <a:spcPts val="0"/>
                        </a:spcAft>
                      </a:pPr>
                      <a:r>
                        <a:rPr lang="en-GB" sz="1250" b="1" dirty="0">
                          <a:solidFill>
                            <a:schemeClr val="bg1"/>
                          </a:solidFill>
                          <a:effectLst/>
                          <a:latin typeface="+mn-lt"/>
                          <a:cs typeface="Arial" panose="020B0604020202020204" pitchFamily="34" charset="0"/>
                        </a:rPr>
                        <a:t>DTG + TDF/FTC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(N=717)</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50" b="1" dirty="0">
                          <a:solidFill>
                            <a:schemeClr val="bg1"/>
                          </a:solidFill>
                          <a:effectLst/>
                          <a:latin typeface="+mn-lt"/>
                          <a:cs typeface="Arial" panose="020B0604020202020204" pitchFamily="34" charset="0"/>
                        </a:rPr>
                        <a:t>DTG + 3TC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(N=716)</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50" b="1" dirty="0">
                          <a:solidFill>
                            <a:schemeClr val="bg1"/>
                          </a:solidFill>
                          <a:effectLst/>
                          <a:latin typeface="+mn-lt"/>
                          <a:cs typeface="Arial" panose="020B0604020202020204" pitchFamily="34" charset="0"/>
                        </a:rPr>
                        <a:t>DTG + TDF/FTC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(N=717)</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507567590"/>
                  </a:ext>
                </a:extLst>
              </a:tr>
              <a:tr h="307627">
                <a:tc>
                  <a:txBody>
                    <a:bodyPr/>
                    <a:lstStyle/>
                    <a:p>
                      <a:pPr>
                        <a:spcAft>
                          <a:spcPts val="0"/>
                        </a:spcAft>
                      </a:pPr>
                      <a:r>
                        <a:rPr lang="en-GB" sz="1250" b="1" dirty="0">
                          <a:effectLst/>
                          <a:latin typeface="+mn-lt"/>
                          <a:ea typeface="Times New Roman" panose="02020603050405020304" pitchFamily="18" charset="0"/>
                          <a:cs typeface="Arial" panose="020B0604020202020204" pitchFamily="34" charset="0"/>
                        </a:rPr>
                        <a:t>HIV-1 RNA &lt;50 c/mL</a:t>
                      </a: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655 (91.5)</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669 (93.3)</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616 (86.0)</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642 (89.5)</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986839801"/>
                  </a:ext>
                </a:extLst>
              </a:tr>
              <a:tr h="307627">
                <a:tc>
                  <a:txBody>
                    <a:bodyPr/>
                    <a:lstStyle/>
                    <a:p>
                      <a:pPr>
                        <a:spcAft>
                          <a:spcPts val="0"/>
                        </a:spcAft>
                      </a:pPr>
                      <a:r>
                        <a:rPr lang="en-GB" sz="1250" b="1" dirty="0">
                          <a:effectLst/>
                          <a:latin typeface="+mn-lt"/>
                          <a:ea typeface="Times New Roman" panose="02020603050405020304" pitchFamily="18" charset="0"/>
                          <a:cs typeface="Arial" panose="020B0604020202020204" pitchFamily="34" charset="0"/>
                        </a:rPr>
                        <a:t>HIV-1 RNA ≥50 c/mL</a:t>
                      </a: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20 (2.8)</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13 (1.8)</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22 (3.1)</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14 (2.0)</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308742450"/>
                  </a:ext>
                </a:extLst>
              </a:tr>
              <a:tr h="307627">
                <a:tc>
                  <a:txBody>
                    <a:bodyPr/>
                    <a:lstStyle/>
                    <a:p>
                      <a:pPr>
                        <a:spcAft>
                          <a:spcPts val="0"/>
                        </a:spcAft>
                      </a:pPr>
                      <a:r>
                        <a:rPr lang="en-GB" sz="1250" b="1" dirty="0">
                          <a:solidFill>
                            <a:srgbClr val="000000"/>
                          </a:solidFill>
                          <a:effectLst/>
                          <a:latin typeface="+mn-lt"/>
                          <a:ea typeface="Times New Roman" panose="02020603050405020304" pitchFamily="18" charset="0"/>
                          <a:cs typeface="Arial" panose="020B0604020202020204" pitchFamily="34" charset="0"/>
                        </a:rPr>
                        <a:t>No virologic data</a:t>
                      </a:r>
                      <a:r>
                        <a:rPr lang="en-GB" sz="1250" b="1" baseline="30000" dirty="0">
                          <a:solidFill>
                            <a:srgbClr val="000000"/>
                          </a:solidFill>
                          <a:effectLst/>
                          <a:latin typeface="+mn-lt"/>
                          <a:ea typeface="Times New Roman" panose="02020603050405020304" pitchFamily="18" charset="0"/>
                          <a:cs typeface="Arial" panose="020B0604020202020204" pitchFamily="34" charset="0"/>
                        </a:rPr>
                        <a:t>a</a:t>
                      </a:r>
                      <a:r>
                        <a:rPr lang="en-GB" sz="1250" b="1" dirty="0">
                          <a:solidFill>
                            <a:srgbClr val="000000"/>
                          </a:solidFill>
                          <a:effectLst/>
                          <a:latin typeface="+mn-lt"/>
                          <a:ea typeface="Times New Roman" panose="02020603050405020304" pitchFamily="18" charset="0"/>
                          <a:cs typeface="Arial" panose="020B0604020202020204" pitchFamily="34" charset="0"/>
                        </a:rPr>
                        <a:t> </a:t>
                      </a:r>
                      <a:endParaRPr lang="en-GB" sz="1250" b="1"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41 (5.7)</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35 (4.9)</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78 (10.9)</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61 (8.5)</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83945754"/>
                  </a:ext>
                </a:extLst>
              </a:tr>
              <a:tr h="512712">
                <a:tc>
                  <a:txBody>
                    <a:bodyPr/>
                    <a:lstStyle/>
                    <a:p>
                      <a:pPr marL="342900" indent="-342900">
                        <a:spcAft>
                          <a:spcPts val="0"/>
                        </a:spcAft>
                      </a:pPr>
                      <a:r>
                        <a:rPr lang="en-GB" sz="1250" dirty="0">
                          <a:solidFill>
                            <a:srgbClr val="000000"/>
                          </a:solidFill>
                          <a:effectLst/>
                          <a:latin typeface="+mn-lt"/>
                          <a:ea typeface="Times New Roman" panose="02020603050405020304" pitchFamily="18" charset="0"/>
                          <a:cs typeface="Arial" panose="020B0604020202020204" pitchFamily="34" charset="0"/>
                        </a:rPr>
                        <a:t>    Discontinuation </a:t>
                      </a:r>
                      <a:br>
                        <a:rPr lang="en-GB" sz="1250" dirty="0">
                          <a:solidFill>
                            <a:srgbClr val="000000"/>
                          </a:solidFill>
                          <a:effectLst/>
                          <a:latin typeface="+mn-lt"/>
                          <a:ea typeface="Times New Roman" panose="02020603050405020304" pitchFamily="18" charset="0"/>
                          <a:cs typeface="Arial" panose="020B0604020202020204" pitchFamily="34" charset="0"/>
                        </a:rPr>
                      </a:br>
                      <a:r>
                        <a:rPr lang="en-GB" sz="1250" dirty="0">
                          <a:solidFill>
                            <a:srgbClr val="000000"/>
                          </a:solidFill>
                          <a:effectLst/>
                          <a:latin typeface="+mn-lt"/>
                          <a:ea typeface="Times New Roman" panose="02020603050405020304" pitchFamily="18" charset="0"/>
                          <a:cs typeface="Arial" panose="020B0604020202020204" pitchFamily="34" charset="0"/>
                        </a:rPr>
                        <a:t>(AE or death)</a:t>
                      </a:r>
                      <a:endParaRPr lang="en-GB" sz="1250"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10 (1)</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13 (2)</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22 (3)</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21 (3)</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722067889"/>
                  </a:ext>
                </a:extLst>
              </a:tr>
              <a:tr h="512712">
                <a:tc>
                  <a:txBody>
                    <a:bodyPr/>
                    <a:lstStyle/>
                    <a:p>
                      <a:pPr marL="342900" indent="-342900">
                        <a:spcAft>
                          <a:spcPts val="0"/>
                        </a:spcAft>
                      </a:pPr>
                      <a:r>
                        <a:rPr lang="en-GB" sz="1250" dirty="0">
                          <a:solidFill>
                            <a:srgbClr val="000000"/>
                          </a:solidFill>
                          <a:effectLst/>
                          <a:latin typeface="+mn-lt"/>
                          <a:ea typeface="Times New Roman" panose="02020603050405020304" pitchFamily="18" charset="0"/>
                          <a:cs typeface="Arial" panose="020B0604020202020204" pitchFamily="34" charset="0"/>
                        </a:rPr>
                        <a:t>    Discontinuation </a:t>
                      </a:r>
                      <a:br>
                        <a:rPr lang="en-GB" sz="1250" dirty="0">
                          <a:solidFill>
                            <a:srgbClr val="000000"/>
                          </a:solidFill>
                          <a:effectLst/>
                          <a:latin typeface="+mn-lt"/>
                          <a:ea typeface="Times New Roman" panose="02020603050405020304" pitchFamily="18" charset="0"/>
                          <a:cs typeface="Arial" panose="020B0604020202020204" pitchFamily="34" charset="0"/>
                        </a:rPr>
                      </a:br>
                      <a:r>
                        <a:rPr lang="en-GB" sz="1250" dirty="0">
                          <a:solidFill>
                            <a:srgbClr val="000000"/>
                          </a:solidFill>
                          <a:effectLst/>
                          <a:latin typeface="+mn-lt"/>
                          <a:ea typeface="Times New Roman" panose="02020603050405020304" pitchFamily="18" charset="0"/>
                          <a:cs typeface="Arial" panose="020B0604020202020204" pitchFamily="34" charset="0"/>
                        </a:rPr>
                        <a:t>(other reasons)</a:t>
                      </a:r>
                      <a:r>
                        <a:rPr lang="en-GB" sz="1250" baseline="30000" dirty="0">
                          <a:solidFill>
                            <a:srgbClr val="000000"/>
                          </a:solidFill>
                          <a:effectLst/>
                          <a:latin typeface="+mn-lt"/>
                          <a:ea typeface="Times New Roman" panose="02020603050405020304" pitchFamily="18" charset="0"/>
                          <a:cs typeface="Arial" panose="020B0604020202020204" pitchFamily="34" charset="0"/>
                        </a:rPr>
                        <a:t>b</a:t>
                      </a:r>
                      <a:endParaRPr lang="en-GB" sz="1250" baseline="30000"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29 (4)</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22 (3)</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56 (8)</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38 (5)</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944348064"/>
                  </a:ext>
                </a:extLst>
              </a:tr>
              <a:tr h="512712">
                <a:tc>
                  <a:txBody>
                    <a:bodyPr/>
                    <a:lstStyle/>
                    <a:p>
                      <a:pPr marL="342900" indent="-342900">
                        <a:spcAft>
                          <a:spcPts val="0"/>
                        </a:spcAft>
                      </a:pPr>
                      <a:r>
                        <a:rPr lang="en-GB" sz="1250" dirty="0">
                          <a:solidFill>
                            <a:srgbClr val="000000"/>
                          </a:solidFill>
                          <a:effectLst/>
                          <a:latin typeface="+mn-lt"/>
                          <a:ea typeface="Times New Roman" panose="02020603050405020304" pitchFamily="18" charset="0"/>
                          <a:cs typeface="Arial" panose="020B0604020202020204" pitchFamily="34" charset="0"/>
                        </a:rPr>
                        <a:t>    On study but missing data in window</a:t>
                      </a:r>
                      <a:endParaRPr lang="en-GB" sz="1250"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 (&lt;1)</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0</a:t>
                      </a:r>
                    </a:p>
                  </a:txBody>
                  <a:tcPr marL="38100" marR="38100" marT="38100" marB="3810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0</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 (&lt;1)</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02227196"/>
                  </a:ext>
                </a:extLst>
              </a:tr>
            </a:tbl>
          </a:graphicData>
        </a:graphic>
      </p:graphicFrame>
      <p:graphicFrame>
        <p:nvGraphicFramePr>
          <p:cNvPr id="23" name="Chart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B7F46E-22C1-41F8-8170-7ADCFECDA52D}"/>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85529320"/>
              </p:ext>
            </p:extLst>
          </p:nvPr>
        </p:nvGraphicFramePr>
        <p:xfrm>
          <a:off x="414811" y="1906078"/>
          <a:ext cx="5658964" cy="3331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9E2294-3F66-4B5E-B343-7EBEAC6430B1}"/>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1360564"/>
              </p:ext>
            </p:extLst>
          </p:nvPr>
        </p:nvGraphicFramePr>
        <p:xfrm>
          <a:off x="673100" y="1772666"/>
          <a:ext cx="5029200" cy="365760"/>
        </p:xfrm>
        <a:graphic>
          <a:graphicData uri="http://schemas.openxmlformats.org/drawingml/2006/table">
            <a:tbl>
              <a:tblPr firstRow="1" bandRow="1"/>
              <a:tblGrid>
                <a:gridCol w="82296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793126558"/>
                    </a:ext>
                  </a:extLst>
                </a:gridCol>
                <a:gridCol w="1828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30584303"/>
                    </a:ext>
                  </a:extLst>
                </a:gridCol>
                <a:gridCol w="18288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934579563"/>
                    </a:ext>
                  </a:extLst>
                </a:gridCol>
                <a:gridCol w="1828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106494668"/>
                    </a:ext>
                  </a:extLst>
                </a:gridCol>
                <a:gridCol w="20116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1930115230"/>
                    </a:ext>
                  </a:extLst>
                </a:gridCol>
              </a:tblGrid>
              <a:tr h="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tx2"/>
                          </a:solidFill>
                        </a:rPr>
                        <a:t>Week 48</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200" kern="1200" dirty="0">
                        <a:solidFill>
                          <a:schemeClr val="tx2"/>
                        </a:solidFill>
                        <a:latin typeface="+mn-lt"/>
                        <a:ea typeface="+mn-ea"/>
                        <a:cs typeface="+mn-cs"/>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pattFill prst="wdUpDiag">
                      <a:fgClr>
                        <a:srgbClr val="002F5F"/>
                      </a:fgClr>
                      <a:bgClr>
                        <a:srgbClr val="FFFFFF"/>
                      </a:bgClr>
                    </a:patt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tx2"/>
                          </a:solidFill>
                        </a:rPr>
                        <a:t>  DTG + 3TC (N=716)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pattFill prst="wdUpDiag">
                      <a:fgClr>
                        <a:srgbClr val="FF6600"/>
                      </a:fgClr>
                      <a:bgClr>
                        <a:srgbClr val="FFFFFF"/>
                      </a:bgClr>
                    </a:patt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tx2"/>
                          </a:solidFill>
                        </a:rPr>
                        <a:t>  DTG + TDF/FTC (N=717)</a:t>
                      </a:r>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289650868"/>
                  </a:ext>
                </a:extLst>
              </a:tr>
              <a:tr h="182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dirty="0">
                          <a:solidFill>
                            <a:schemeClr val="tx2"/>
                          </a:solidFill>
                        </a:rPr>
                        <a:t>Week 96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rPr>
                        <a:t>  DTG + 3TC (N=716)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dirty="0">
                          <a:solidFill>
                            <a:schemeClr val="tx2"/>
                          </a:solidFill>
                        </a:rPr>
                        <a:t>  DTG + TDF/FTC (N=717)</a:t>
                      </a:r>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942578645"/>
                  </a:ext>
                </a:extLst>
              </a:tr>
            </a:tbl>
          </a:graphicData>
        </a:graphic>
      </p:graphicFrame>
      <p:sp>
        <p:nvSpPr>
          <p:cNvPr id="28" name="Rectangle 2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7286D12-9BFE-4F8A-9D76-6DEBBB7E6C34}"/>
              </a:ext>
            </a:extLst>
          </p:cNvPr>
          <p:cNvSpPr/>
          <p:nvPr/>
        </p:nvSpPr>
        <p:spPr>
          <a:xfrm>
            <a:off x="1490121" y="1770730"/>
            <a:ext cx="182880" cy="164592"/>
          </a:xfrm>
          <a:prstGeom prst="rect">
            <a:avLst/>
          </a:prstGeom>
          <a:noFill/>
          <a:ln w="6350" cap="flat" cmpd="sng" algn="ctr">
            <a:solidFill>
              <a:srgbClr val="002F5F">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72460F3-9153-4FEE-B26D-1BE942A31E18}"/>
              </a:ext>
            </a:extLst>
          </p:cNvPr>
          <p:cNvSpPr/>
          <p:nvPr/>
        </p:nvSpPr>
        <p:spPr>
          <a:xfrm>
            <a:off x="3502961" y="1770724"/>
            <a:ext cx="182880" cy="164592"/>
          </a:xfrm>
          <a:prstGeom prst="rect">
            <a:avLst/>
          </a:prstGeom>
          <a:noFill/>
          <a:ln w="6350" cap="flat" cmpd="sng" algn="ctr">
            <a:solidFill>
              <a:srgbClr val="FF66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FCDFE2-465C-451E-8913-58C893D9C0EC}"/>
              </a:ext>
            </a:extLst>
          </p:cNvPr>
          <p:cNvSpPr/>
          <p:nvPr/>
        </p:nvSpPr>
        <p:spPr>
          <a:xfrm>
            <a:off x="2821580" y="4171394"/>
            <a:ext cx="1687558" cy="1047750"/>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125CD0D-35E2-40FB-9882-1077D235C041}"/>
              </a:ext>
            </a:extLst>
          </p:cNvPr>
          <p:cNvSpPr/>
          <p:nvPr/>
        </p:nvSpPr>
        <p:spPr>
          <a:xfrm>
            <a:off x="4524375" y="4151528"/>
            <a:ext cx="1542722" cy="1060470"/>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4FFDDE-5DA5-4EF5-BA3F-BEDFA9C93F33}"/>
              </a:ext>
            </a:extLst>
          </p:cNvPr>
          <p:cNvSpPr/>
          <p:nvPr/>
        </p:nvSpPr>
        <p:spPr>
          <a:xfrm>
            <a:off x="6317959" y="3982743"/>
            <a:ext cx="5441156" cy="720726"/>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01B626-F664-4570-855E-F66AD180348B}"/>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31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8</a:t>
            </a:fld>
            <a:endParaRPr lang="en-GB" dirty="0"/>
          </a:p>
        </p:txBody>
      </p:sp>
      <p:sp>
        <p:nvSpPr>
          <p:cNvPr id="14" name="Text Placeholde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D02191-57DE-4E20-9E11-DD0F5D936D44}"/>
              </a:ext>
            </a:extLst>
          </p:cNvPr>
          <p:cNvSpPr>
            <a:spLocks noGrp="1"/>
          </p:cNvSpPr>
          <p:nvPr>
            <p:ph type="body" sz="quarter" idx="15"/>
          </p:nvPr>
        </p:nvSpPr>
        <p:spPr/>
        <p:txBody>
          <a:bodyPr/>
          <a:lstStyle/>
          <a:p>
            <a:r>
              <a:rPr lang="en-US" dirty="0"/>
              <a:t>TRDF, treatment-related discontinuation equals failure. </a:t>
            </a:r>
            <a:r>
              <a:rPr lang="en-US" baseline="30000" dirty="0"/>
              <a:t>a</a:t>
            </a:r>
            <a:r>
              <a:rPr lang="en-US" dirty="0"/>
              <a:t>TRDF was a pre-planned analysis at Week 96.</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D2510F-235C-4363-83E3-EB3256AD0A06}"/>
              </a:ext>
            </a:extLst>
          </p:cNvPr>
          <p:cNvSpPr>
            <a:spLocks noGrp="1"/>
          </p:cNvSpPr>
          <p:nvPr>
            <p:ph type="body" sz="quarter" idx="14"/>
          </p:nvPr>
        </p:nvSpPr>
        <p:spPr/>
        <p:txBody>
          <a:bodyPr/>
          <a:lstStyle/>
          <a:p>
            <a:r>
              <a:rPr lang="en-US" sz="2400" dirty="0"/>
              <a:t>PROPORTION OF PARTICIPANTS WITH HIV-1 RNA &lt;50 C/ML BY BASELINE VIRAL LOAD AND CD4+ CELL COUNT AT WEEK 96: SNAPSHOT AND </a:t>
            </a:r>
            <a:r>
              <a:rPr lang="en-US" sz="2400" dirty="0" err="1"/>
              <a:t>TRDF</a:t>
            </a:r>
            <a:r>
              <a:rPr lang="en-US" sz="2400" dirty="0"/>
              <a:t> ANALYSIS</a:t>
            </a:r>
          </a:p>
        </p:txBody>
      </p:sp>
      <p:graphicFrame>
        <p:nvGraphicFramePr>
          <p:cNvPr id="11" name="Chart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988D598-AEBF-4365-A5BE-8FEE8E46DCAD}"/>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9210806"/>
              </p:ext>
            </p:extLst>
          </p:nvPr>
        </p:nvGraphicFramePr>
        <p:xfrm>
          <a:off x="2413977" y="2114934"/>
          <a:ext cx="7530502" cy="376678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D32ED6C-B4F3-4A45-99F6-E71E3D19517D}"/>
              </a:ext>
            </a:extLst>
          </p:cNvPr>
          <p:cNvSpPr txBox="1"/>
          <p:nvPr/>
        </p:nvSpPr>
        <p:spPr>
          <a:xfrm>
            <a:off x="5423850" y="4417635"/>
            <a:ext cx="642805" cy="184666"/>
          </a:xfrm>
          <a:prstGeom prst="rect">
            <a:avLst/>
          </a:prstGeom>
          <a:noFill/>
        </p:spPr>
        <p:txBody>
          <a:bodyPr wrap="non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&gt;100,000</a:t>
            </a:r>
          </a:p>
        </p:txBody>
      </p:sp>
      <p:sp>
        <p:nvSpPr>
          <p:cNvPr id="17" name="TextBox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1A9061B-2044-43C5-955C-6AE77CA13160}"/>
              </a:ext>
            </a:extLst>
          </p:cNvPr>
          <p:cNvSpPr txBox="1"/>
          <p:nvPr/>
        </p:nvSpPr>
        <p:spPr>
          <a:xfrm>
            <a:off x="3733171" y="4417635"/>
            <a:ext cx="637995" cy="184666"/>
          </a:xfrm>
          <a:prstGeom prst="rect">
            <a:avLst/>
          </a:prstGeom>
          <a:noFill/>
        </p:spPr>
        <p:txBody>
          <a:bodyPr wrap="non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≤100,000</a:t>
            </a:r>
          </a:p>
        </p:txBody>
      </p:sp>
      <p:cxnSp>
        <p:nvCxnSpPr>
          <p:cNvPr id="18" name="Straight Connector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6F0756A-98A9-4E7E-9AB4-0756B109C750}"/>
              </a:ext>
            </a:extLst>
          </p:cNvPr>
          <p:cNvCxnSpPr>
            <a:cxnSpLocks/>
          </p:cNvCxnSpPr>
          <p:nvPr/>
        </p:nvCxnSpPr>
        <p:spPr>
          <a:xfrm flipV="1">
            <a:off x="3480243" y="4653530"/>
            <a:ext cx="2789289" cy="1099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E38041-D542-4DA1-A8AF-7347F840DF40}"/>
              </a:ext>
            </a:extLst>
          </p:cNvPr>
          <p:cNvSpPr txBox="1"/>
          <p:nvPr/>
        </p:nvSpPr>
        <p:spPr>
          <a:xfrm>
            <a:off x="4366625" y="4853260"/>
            <a:ext cx="1057534" cy="369332"/>
          </a:xfrm>
          <a:prstGeom prst="rect">
            <a:avLst/>
          </a:prstGeom>
          <a:noFill/>
        </p:spPr>
        <p:txBody>
          <a:bodyPr wrap="non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Baseline HIV-1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RNA, c/mL</a:t>
            </a:r>
          </a:p>
        </p:txBody>
      </p:sp>
      <p:sp>
        <p:nvSpPr>
          <p:cNvPr id="30" name="TextBox 2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732157E-F1C9-4E6B-B5A3-878253AF22FD}"/>
              </a:ext>
            </a:extLst>
          </p:cNvPr>
          <p:cNvSpPr txBox="1"/>
          <p:nvPr/>
        </p:nvSpPr>
        <p:spPr>
          <a:xfrm>
            <a:off x="7165397" y="4411216"/>
            <a:ext cx="529611" cy="184666"/>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&gt;200</a:t>
            </a:r>
          </a:p>
        </p:txBody>
      </p:sp>
      <p:sp>
        <p:nvSpPr>
          <p:cNvPr id="31" name="TextBox 3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F5C25CD-A5E9-408F-88F5-E233B64C659B}"/>
              </a:ext>
            </a:extLst>
          </p:cNvPr>
          <p:cNvSpPr txBox="1"/>
          <p:nvPr/>
        </p:nvSpPr>
        <p:spPr>
          <a:xfrm>
            <a:off x="9217685" y="4411216"/>
            <a:ext cx="436382" cy="184666"/>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≤200</a:t>
            </a:r>
          </a:p>
        </p:txBody>
      </p:sp>
      <p:cxnSp>
        <p:nvCxnSpPr>
          <p:cNvPr id="32" name="Straight Connector 3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E68EC2-207F-48C7-914B-FBDCED21A05A}"/>
              </a:ext>
            </a:extLst>
          </p:cNvPr>
          <p:cNvCxnSpPr>
            <a:cxnSpLocks/>
          </p:cNvCxnSpPr>
          <p:nvPr/>
        </p:nvCxnSpPr>
        <p:spPr>
          <a:xfrm>
            <a:off x="6674900" y="4653531"/>
            <a:ext cx="326957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CC5205E-F351-4F91-9CCE-AAAD4C783E71}"/>
              </a:ext>
            </a:extLst>
          </p:cNvPr>
          <p:cNvSpPr txBox="1"/>
          <p:nvPr/>
        </p:nvSpPr>
        <p:spPr>
          <a:xfrm>
            <a:off x="7423713" y="4831749"/>
            <a:ext cx="1700858" cy="369332"/>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Baseline CD4+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cell count, cells/mm</a:t>
            </a:r>
            <a:r>
              <a:rPr lang="en-US" sz="1200" baseline="30000" dirty="0">
                <a:solidFill>
                  <a:srgbClr val="44546A"/>
                </a:solidFill>
                <a:latin typeface="Arial" panose="020B0604020202020204" pitchFamily="34" charset="0"/>
                <a:cs typeface="Arial" panose="020B0604020202020204" pitchFamily="34" charset="0"/>
              </a:rPr>
              <a:t>3</a:t>
            </a:r>
            <a:endParaRPr lang="en-US" sz="1200" dirty="0">
              <a:solidFill>
                <a:srgbClr val="44546A"/>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8827D1-BF97-435C-8016-19ADA85003C7}"/>
              </a:ext>
            </a:extLst>
          </p:cNvPr>
          <p:cNvSpPr txBox="1"/>
          <p:nvPr/>
        </p:nvSpPr>
        <p:spPr>
          <a:xfrm rot="16200000">
            <a:off x="1440562" y="3094286"/>
            <a:ext cx="2445998" cy="553998"/>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HIV-1 RNA &lt;50 c/mL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or without TRDF, %</a:t>
            </a:r>
          </a:p>
          <a:p>
            <a:pPr algn="ctr"/>
            <a:endParaRPr lang="en-US" sz="1200" dirty="0">
              <a:solidFill>
                <a:srgbClr val="44546A"/>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39D917B-CEE3-4206-9D6E-E0B2DCF8EFEA}"/>
              </a:ext>
            </a:extLst>
          </p:cNvPr>
          <p:cNvSpPr txBox="1"/>
          <p:nvPr/>
        </p:nvSpPr>
        <p:spPr>
          <a:xfrm>
            <a:off x="4082968"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560/</a:t>
            </a:r>
          </a:p>
          <a:p>
            <a:pPr algn="ctr"/>
            <a:r>
              <a:rPr lang="en-US" sz="1050" b="1" dirty="0">
                <a:solidFill>
                  <a:srgbClr val="44546A"/>
                </a:solidFill>
                <a:latin typeface="Arial" panose="020B0604020202020204" pitchFamily="34" charset="0"/>
                <a:cs typeface="Arial" panose="020B0604020202020204" pitchFamily="34" charset="0"/>
              </a:rPr>
              <a:t>576</a:t>
            </a:r>
          </a:p>
        </p:txBody>
      </p:sp>
      <p:sp>
        <p:nvSpPr>
          <p:cNvPr id="37" name="TextBox 3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0B167D-E79C-4ABD-89D2-0CC9B7EC5E0E}"/>
              </a:ext>
            </a:extLst>
          </p:cNvPr>
          <p:cNvSpPr txBox="1"/>
          <p:nvPr/>
        </p:nvSpPr>
        <p:spPr>
          <a:xfrm>
            <a:off x="3418006" y="3943347"/>
            <a:ext cx="264363"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499/</a:t>
            </a:r>
          </a:p>
          <a:p>
            <a:pPr algn="ctr"/>
            <a:r>
              <a:rPr lang="en-US" sz="1050" b="1" dirty="0">
                <a:solidFill>
                  <a:schemeClr val="bg1"/>
                </a:solidFill>
                <a:latin typeface="Arial" panose="020B0604020202020204" pitchFamily="34" charset="0"/>
                <a:cs typeface="Arial" panose="020B0604020202020204" pitchFamily="34" charset="0"/>
              </a:rPr>
              <a:t>576</a:t>
            </a:r>
          </a:p>
        </p:txBody>
      </p:sp>
      <p:sp>
        <p:nvSpPr>
          <p:cNvPr id="38" name="TextBox 3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D5BF4D-C971-43A4-B4F0-F827B462C08C}"/>
              </a:ext>
            </a:extLst>
          </p:cNvPr>
          <p:cNvSpPr txBox="1"/>
          <p:nvPr/>
        </p:nvSpPr>
        <p:spPr>
          <a:xfrm>
            <a:off x="3755694"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510/</a:t>
            </a:r>
          </a:p>
          <a:p>
            <a:pPr algn="ctr"/>
            <a:r>
              <a:rPr lang="en-US" sz="1050" b="1" dirty="0">
                <a:solidFill>
                  <a:schemeClr val="bg1"/>
                </a:solidFill>
                <a:latin typeface="Arial" panose="020B0604020202020204" pitchFamily="34" charset="0"/>
                <a:cs typeface="Arial" panose="020B0604020202020204" pitchFamily="34" charset="0"/>
              </a:rPr>
              <a:t>564</a:t>
            </a:r>
          </a:p>
        </p:txBody>
      </p:sp>
      <p:sp>
        <p:nvSpPr>
          <p:cNvPr id="39" name="TextBox 3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DCDEDD-F137-49AA-9301-DC9BA4C933D0}"/>
              </a:ext>
            </a:extLst>
          </p:cNvPr>
          <p:cNvSpPr txBox="1"/>
          <p:nvPr/>
        </p:nvSpPr>
        <p:spPr>
          <a:xfrm>
            <a:off x="5091393"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117/</a:t>
            </a:r>
          </a:p>
          <a:p>
            <a:pPr algn="ctr"/>
            <a:r>
              <a:rPr lang="en-US" sz="1050" b="1" dirty="0">
                <a:solidFill>
                  <a:schemeClr val="bg1"/>
                </a:solidFill>
                <a:latin typeface="Arial" panose="020B0604020202020204" pitchFamily="34" charset="0"/>
                <a:cs typeface="Arial" panose="020B0604020202020204" pitchFamily="34" charset="0"/>
              </a:rPr>
              <a:t>140</a:t>
            </a:r>
          </a:p>
        </p:txBody>
      </p:sp>
      <p:sp>
        <p:nvSpPr>
          <p:cNvPr id="40" name="TextBox 3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6CDE23-0A53-455D-9050-E16FDD90AB7F}"/>
              </a:ext>
            </a:extLst>
          </p:cNvPr>
          <p:cNvSpPr txBox="1"/>
          <p:nvPr/>
        </p:nvSpPr>
        <p:spPr>
          <a:xfrm>
            <a:off x="5435046"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132/</a:t>
            </a:r>
          </a:p>
          <a:p>
            <a:pPr algn="ctr"/>
            <a:r>
              <a:rPr lang="en-US" sz="1050" b="1" dirty="0">
                <a:solidFill>
                  <a:schemeClr val="bg1"/>
                </a:solidFill>
                <a:latin typeface="Arial" panose="020B0604020202020204" pitchFamily="34" charset="0"/>
                <a:cs typeface="Arial" panose="020B0604020202020204" pitchFamily="34" charset="0"/>
              </a:rPr>
              <a:t>153</a:t>
            </a:r>
          </a:p>
        </p:txBody>
      </p:sp>
      <p:sp>
        <p:nvSpPr>
          <p:cNvPr id="41" name="TextBox 4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105F88B-3195-468B-9DA7-F0034B43372B}"/>
              </a:ext>
            </a:extLst>
          </p:cNvPr>
          <p:cNvSpPr txBox="1"/>
          <p:nvPr/>
        </p:nvSpPr>
        <p:spPr>
          <a:xfrm>
            <a:off x="5762321"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132/</a:t>
            </a:r>
          </a:p>
          <a:p>
            <a:pPr algn="ctr"/>
            <a:r>
              <a:rPr lang="en-US" sz="1050" b="1" dirty="0">
                <a:solidFill>
                  <a:srgbClr val="44546A"/>
                </a:solidFill>
                <a:latin typeface="Arial" panose="020B0604020202020204" pitchFamily="34" charset="0"/>
                <a:cs typeface="Arial" panose="020B0604020202020204" pitchFamily="34" charset="0"/>
              </a:rPr>
              <a:t>140</a:t>
            </a:r>
          </a:p>
        </p:txBody>
      </p:sp>
      <p:sp>
        <p:nvSpPr>
          <p:cNvPr id="42" name="TextBox 4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7D9BE8-A0EC-4A6D-951C-BF755A331BA5}"/>
              </a:ext>
            </a:extLst>
          </p:cNvPr>
          <p:cNvSpPr txBox="1"/>
          <p:nvPr/>
        </p:nvSpPr>
        <p:spPr>
          <a:xfrm>
            <a:off x="6103925"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146/</a:t>
            </a:r>
          </a:p>
          <a:p>
            <a:pPr algn="ctr"/>
            <a:r>
              <a:rPr lang="en-US" sz="1050" b="1" dirty="0">
                <a:solidFill>
                  <a:srgbClr val="44546A"/>
                </a:solidFill>
                <a:latin typeface="Arial" panose="020B0604020202020204" pitchFamily="34" charset="0"/>
                <a:cs typeface="Arial" panose="020B0604020202020204" pitchFamily="34" charset="0"/>
              </a:rPr>
              <a:t>153</a:t>
            </a:r>
          </a:p>
        </p:txBody>
      </p:sp>
      <p:sp>
        <p:nvSpPr>
          <p:cNvPr id="43" name="TextBox 4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014431-F23E-482F-B99B-CD1475125C5E}"/>
              </a:ext>
            </a:extLst>
          </p:cNvPr>
          <p:cNvSpPr txBox="1"/>
          <p:nvPr/>
        </p:nvSpPr>
        <p:spPr>
          <a:xfrm>
            <a:off x="6796024" y="3943347"/>
            <a:ext cx="264363"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573/</a:t>
            </a:r>
          </a:p>
          <a:p>
            <a:pPr algn="ctr"/>
            <a:r>
              <a:rPr lang="en-US" sz="1050" b="1" dirty="0">
                <a:solidFill>
                  <a:schemeClr val="bg1"/>
                </a:solidFill>
                <a:latin typeface="Arial" panose="020B0604020202020204" pitchFamily="34" charset="0"/>
                <a:cs typeface="Arial" panose="020B0604020202020204" pitchFamily="34" charset="0"/>
              </a:rPr>
              <a:t>653</a:t>
            </a:r>
          </a:p>
        </p:txBody>
      </p:sp>
      <p:sp>
        <p:nvSpPr>
          <p:cNvPr id="44" name="TextBox 4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E939701-5DE2-4DA3-A77A-5B4F2FCFE474}"/>
              </a:ext>
            </a:extLst>
          </p:cNvPr>
          <p:cNvSpPr txBox="1"/>
          <p:nvPr/>
        </p:nvSpPr>
        <p:spPr>
          <a:xfrm>
            <a:off x="7107436"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594/</a:t>
            </a:r>
          </a:p>
          <a:p>
            <a:pPr algn="ctr"/>
            <a:r>
              <a:rPr lang="en-US" sz="1050" b="1" dirty="0">
                <a:solidFill>
                  <a:schemeClr val="bg1"/>
                </a:solidFill>
                <a:latin typeface="Arial" panose="020B0604020202020204" pitchFamily="34" charset="0"/>
                <a:cs typeface="Arial" panose="020B0604020202020204" pitchFamily="34" charset="0"/>
              </a:rPr>
              <a:t>662</a:t>
            </a:r>
          </a:p>
        </p:txBody>
      </p:sp>
      <p:sp>
        <p:nvSpPr>
          <p:cNvPr id="45" name="TextBox 4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395E73-790D-49F2-85D2-B21D5DB631FB}"/>
              </a:ext>
            </a:extLst>
          </p:cNvPr>
          <p:cNvSpPr txBox="1"/>
          <p:nvPr/>
        </p:nvSpPr>
        <p:spPr>
          <a:xfrm>
            <a:off x="7440686"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633/</a:t>
            </a:r>
          </a:p>
          <a:p>
            <a:pPr algn="ctr"/>
            <a:r>
              <a:rPr lang="en-US" sz="1050" b="1" dirty="0">
                <a:solidFill>
                  <a:srgbClr val="44546A"/>
                </a:solidFill>
                <a:latin typeface="Arial" panose="020B0604020202020204" pitchFamily="34" charset="0"/>
                <a:cs typeface="Arial" panose="020B0604020202020204" pitchFamily="34" charset="0"/>
              </a:rPr>
              <a:t>653</a:t>
            </a:r>
          </a:p>
        </p:txBody>
      </p:sp>
      <p:sp>
        <p:nvSpPr>
          <p:cNvPr id="46" name="TextBox 4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558C4F-1ECB-49BB-A920-0BEB1F8C2A8E}"/>
              </a:ext>
            </a:extLst>
          </p:cNvPr>
          <p:cNvSpPr txBox="1"/>
          <p:nvPr/>
        </p:nvSpPr>
        <p:spPr>
          <a:xfrm>
            <a:off x="8458005"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43/</a:t>
            </a:r>
          </a:p>
          <a:p>
            <a:pPr algn="ctr"/>
            <a:r>
              <a:rPr lang="en-US" sz="1050" b="1" dirty="0">
                <a:solidFill>
                  <a:schemeClr val="bg1"/>
                </a:solidFill>
                <a:latin typeface="Arial" panose="020B0604020202020204" pitchFamily="34" charset="0"/>
                <a:cs typeface="Arial" panose="020B0604020202020204" pitchFamily="34" charset="0"/>
              </a:rPr>
              <a:t>63</a:t>
            </a:r>
          </a:p>
        </p:txBody>
      </p:sp>
      <p:sp>
        <p:nvSpPr>
          <p:cNvPr id="47" name="TextBox 4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69FB44E-C515-457F-AB1A-39D8620619CE}"/>
              </a:ext>
            </a:extLst>
          </p:cNvPr>
          <p:cNvSpPr txBox="1"/>
          <p:nvPr/>
        </p:nvSpPr>
        <p:spPr>
          <a:xfrm>
            <a:off x="8793167"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48/</a:t>
            </a:r>
          </a:p>
          <a:p>
            <a:pPr algn="ctr"/>
            <a:r>
              <a:rPr lang="en-US" sz="1050" b="1" dirty="0">
                <a:solidFill>
                  <a:schemeClr val="bg1"/>
                </a:solidFill>
                <a:latin typeface="Arial" panose="020B0604020202020204" pitchFamily="34" charset="0"/>
                <a:cs typeface="Arial" panose="020B0604020202020204" pitchFamily="34" charset="0"/>
              </a:rPr>
              <a:t>55</a:t>
            </a:r>
          </a:p>
        </p:txBody>
      </p:sp>
      <p:sp>
        <p:nvSpPr>
          <p:cNvPr id="48" name="TextBox 4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ABA55D-4DE2-44D6-AB69-E1F5165B9906}"/>
              </a:ext>
            </a:extLst>
          </p:cNvPr>
          <p:cNvSpPr txBox="1"/>
          <p:nvPr/>
        </p:nvSpPr>
        <p:spPr>
          <a:xfrm>
            <a:off x="9120443"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59/</a:t>
            </a:r>
          </a:p>
          <a:p>
            <a:pPr algn="ctr"/>
            <a:r>
              <a:rPr lang="en-US" sz="1050" b="1" dirty="0">
                <a:solidFill>
                  <a:srgbClr val="44546A"/>
                </a:solidFill>
                <a:latin typeface="Arial" panose="020B0604020202020204" pitchFamily="34" charset="0"/>
                <a:cs typeface="Arial" panose="020B0604020202020204" pitchFamily="34" charset="0"/>
              </a:rPr>
              <a:t>63</a:t>
            </a:r>
          </a:p>
        </p:txBody>
      </p:sp>
      <p:sp>
        <p:nvSpPr>
          <p:cNvPr id="49" name="TextBox 4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063A4D6-747A-47E5-839E-32B918AED0BF}"/>
              </a:ext>
            </a:extLst>
          </p:cNvPr>
          <p:cNvSpPr txBox="1"/>
          <p:nvPr/>
        </p:nvSpPr>
        <p:spPr>
          <a:xfrm>
            <a:off x="9454837"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53/</a:t>
            </a:r>
            <a:br>
              <a:rPr lang="en-US" sz="1050" b="1" dirty="0">
                <a:solidFill>
                  <a:srgbClr val="44546A"/>
                </a:solidFill>
                <a:latin typeface="Arial" panose="020B0604020202020204" pitchFamily="34" charset="0"/>
                <a:cs typeface="Arial" panose="020B0604020202020204" pitchFamily="34" charset="0"/>
              </a:rPr>
            </a:br>
            <a:r>
              <a:rPr lang="en-US" sz="1050" b="1" dirty="0">
                <a:solidFill>
                  <a:srgbClr val="44546A"/>
                </a:solidFill>
                <a:latin typeface="Arial" panose="020B0604020202020204" pitchFamily="34" charset="0"/>
                <a:cs typeface="Arial" panose="020B0604020202020204" pitchFamily="34" charset="0"/>
              </a:rPr>
              <a:t>55</a:t>
            </a:r>
          </a:p>
        </p:txBody>
      </p:sp>
      <p:sp>
        <p:nvSpPr>
          <p:cNvPr id="50" name="TextBox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E4521C-717B-40E0-A2CC-8BF6F7500230}"/>
              </a:ext>
            </a:extLst>
          </p:cNvPr>
          <p:cNvSpPr txBox="1"/>
          <p:nvPr/>
        </p:nvSpPr>
        <p:spPr>
          <a:xfrm>
            <a:off x="4415544" y="3943347"/>
            <a:ext cx="297127" cy="323165"/>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dirty="0">
                <a:solidFill>
                  <a:srgbClr val="44546A"/>
                </a:solidFill>
                <a:latin typeface="Arial" panose="020B0604020202020204" pitchFamily="34" charset="0"/>
                <a:cs typeface="Arial" panose="020B0604020202020204" pitchFamily="34" charset="0"/>
              </a:rPr>
              <a:t>545/</a:t>
            </a:r>
          </a:p>
          <a:p>
            <a:pPr algn="ctr"/>
            <a:r>
              <a:rPr lang="en-US" sz="1050" b="1" dirty="0">
                <a:solidFill>
                  <a:srgbClr val="44546A"/>
                </a:solidFill>
                <a:latin typeface="Arial" panose="020B0604020202020204" pitchFamily="34" charset="0"/>
                <a:cs typeface="Arial" panose="020B0604020202020204" pitchFamily="34" charset="0"/>
              </a:rPr>
              <a:t>564</a:t>
            </a:r>
          </a:p>
        </p:txBody>
      </p:sp>
      <p:sp>
        <p:nvSpPr>
          <p:cNvPr id="51" name="TextBox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1BFB08-9B9B-47B8-8909-35817F89DFBC}"/>
              </a:ext>
            </a:extLst>
          </p:cNvPr>
          <p:cNvSpPr txBox="1"/>
          <p:nvPr/>
        </p:nvSpPr>
        <p:spPr>
          <a:xfrm>
            <a:off x="7775497" y="3943347"/>
            <a:ext cx="297219" cy="323165"/>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dirty="0">
                <a:solidFill>
                  <a:srgbClr val="44546A"/>
                </a:solidFill>
                <a:latin typeface="Arial" panose="020B0604020202020204" pitchFamily="34" charset="0"/>
                <a:cs typeface="Arial" panose="020B0604020202020204" pitchFamily="34" charset="0"/>
              </a:rPr>
              <a:t>638/</a:t>
            </a:r>
          </a:p>
          <a:p>
            <a:pPr algn="ctr"/>
            <a:r>
              <a:rPr lang="en-US" sz="1050" b="1" dirty="0">
                <a:solidFill>
                  <a:srgbClr val="44546A"/>
                </a:solidFill>
                <a:latin typeface="Arial" panose="020B0604020202020204" pitchFamily="34" charset="0"/>
                <a:cs typeface="Arial" panose="020B0604020202020204" pitchFamily="34" charset="0"/>
              </a:rPr>
              <a:t>662</a:t>
            </a:r>
          </a:p>
        </p:txBody>
      </p:sp>
      <p:sp>
        <p:nvSpPr>
          <p:cNvPr id="56" name="TextBox 5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52DAB0-09F9-48C4-B237-17E016968A87}"/>
              </a:ext>
            </a:extLst>
          </p:cNvPr>
          <p:cNvSpPr txBox="1"/>
          <p:nvPr/>
        </p:nvSpPr>
        <p:spPr>
          <a:xfrm>
            <a:off x="9883933" y="4097236"/>
            <a:ext cx="385182" cy="161583"/>
          </a:xfrm>
          <a:prstGeom prst="rect">
            <a:avLst/>
          </a:prstGeom>
          <a:noFill/>
        </p:spPr>
        <p:txBody>
          <a:bodyPr wrap="square" lIns="0" tIns="0" rIns="0" bIns="0" rtlCol="0">
            <a:spAutoFit/>
          </a:bodyPr>
          <a:lstStyle/>
          <a:p>
            <a:r>
              <a:rPr lang="en-US" sz="1050" b="1" dirty="0">
                <a:solidFill>
                  <a:srgbClr val="44546A"/>
                </a:solidFill>
                <a:latin typeface="Arial" panose="020B0604020202020204" pitchFamily="34" charset="0"/>
                <a:cs typeface="Arial" panose="020B0604020202020204" pitchFamily="34" charset="0"/>
              </a:rPr>
              <a:t>n/N</a:t>
            </a:r>
          </a:p>
        </p:txBody>
      </p:sp>
      <p:grpSp>
        <p:nvGrpSpPr>
          <p:cNvPr id="57" name="Group 5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1A7886-CE7C-4B6D-99DC-45509A9602D1}"/>
              </a:ext>
            </a:extLst>
          </p:cNvPr>
          <p:cNvGrpSpPr/>
          <p:nvPr/>
        </p:nvGrpSpPr>
        <p:grpSpPr>
          <a:xfrm>
            <a:off x="3968727" y="1395281"/>
            <a:ext cx="5891894" cy="682324"/>
            <a:chOff x="4362643" y="1690709"/>
            <a:chExt cx="5891894" cy="682324"/>
          </a:xfrm>
        </p:grpSpPr>
        <p:sp>
          <p:nvSpPr>
            <p:cNvPr id="58" name="TextBox 5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5C43270-7144-48B8-B363-139FCDAA920D}"/>
                </a:ext>
              </a:extLst>
            </p:cNvPr>
            <p:cNvSpPr txBox="1"/>
            <p:nvPr/>
          </p:nvSpPr>
          <p:spPr>
            <a:xfrm>
              <a:off x="4663466" y="1697399"/>
              <a:ext cx="2442294" cy="675634"/>
            </a:xfrm>
            <a:prstGeom prst="rect">
              <a:avLst/>
            </a:prstGeom>
            <a:noFill/>
          </p:spPr>
          <p:txBody>
            <a:bodyPr wrap="square" lIns="0" tIns="0" rIns="0" bIns="0" rtlCol="0">
              <a:spAutoFit/>
            </a:bodyPr>
            <a:lstStyle/>
            <a:p>
              <a:pPr>
                <a:lnSpc>
                  <a:spcPts val="1750"/>
                </a:lnSpc>
              </a:pPr>
              <a:r>
                <a:rPr lang="en-US" sz="1400" b="1" u="sng" dirty="0">
                  <a:solidFill>
                    <a:srgbClr val="44546A"/>
                  </a:solidFill>
                  <a:latin typeface="Arial" panose="020B0604020202020204" pitchFamily="34" charset="0"/>
                  <a:cs typeface="Arial" panose="020B0604020202020204" pitchFamily="34" charset="0"/>
                </a:rPr>
                <a:t>Snapshot</a:t>
              </a:r>
              <a:r>
                <a:rPr lang="en-US" sz="1400" dirty="0">
                  <a:solidFill>
                    <a:srgbClr val="44546A"/>
                  </a:solidFill>
                  <a:latin typeface="Arial" panose="020B0604020202020204" pitchFamily="34" charset="0"/>
                  <a:cs typeface="Arial" panose="020B0604020202020204" pitchFamily="34" charset="0"/>
                </a:rPr>
                <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+ 3TC</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TDF/FTC</a:t>
              </a:r>
            </a:p>
          </p:txBody>
        </p:sp>
        <p:sp>
          <p:nvSpPr>
            <p:cNvPr id="59" name="TextBox 5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92B7F1C-3B3A-4342-BF98-574CFE3E73D2}"/>
                </a:ext>
              </a:extLst>
            </p:cNvPr>
            <p:cNvSpPr txBox="1"/>
            <p:nvPr/>
          </p:nvSpPr>
          <p:spPr>
            <a:xfrm>
              <a:off x="7812243" y="1690709"/>
              <a:ext cx="2442294" cy="675634"/>
            </a:xfrm>
            <a:prstGeom prst="rect">
              <a:avLst/>
            </a:prstGeom>
            <a:noFill/>
          </p:spPr>
          <p:txBody>
            <a:bodyPr wrap="square" lIns="0" tIns="0" rIns="0" bIns="0" rtlCol="0">
              <a:spAutoFit/>
            </a:bodyPr>
            <a:lstStyle/>
            <a:p>
              <a:pPr>
                <a:lnSpc>
                  <a:spcPts val="1750"/>
                </a:lnSpc>
              </a:pPr>
              <a:r>
                <a:rPr lang="en-US" sz="1400" b="1" u="sng" dirty="0">
                  <a:solidFill>
                    <a:srgbClr val="44546A"/>
                  </a:solidFill>
                  <a:latin typeface="Arial" panose="020B0604020202020204" pitchFamily="34" charset="0"/>
                  <a:cs typeface="Arial" panose="020B0604020202020204" pitchFamily="34" charset="0"/>
                </a:rPr>
                <a:t>TRDF</a:t>
              </a:r>
              <a:r>
                <a:rPr lang="en-US" sz="1400" b="1" u="sng" baseline="30000" dirty="0">
                  <a:solidFill>
                    <a:srgbClr val="44546A"/>
                  </a:solidFill>
                  <a:latin typeface="Arial" panose="020B0604020202020204" pitchFamily="34" charset="0"/>
                  <a:cs typeface="Arial" panose="020B0604020202020204" pitchFamily="34" charset="0"/>
                </a:rPr>
                <a:t>a</a:t>
              </a:r>
              <a:r>
                <a:rPr lang="en-US" sz="1400" dirty="0">
                  <a:solidFill>
                    <a:srgbClr val="44546A"/>
                  </a:solidFill>
                  <a:latin typeface="Arial" panose="020B0604020202020204" pitchFamily="34" charset="0"/>
                  <a:cs typeface="Arial" panose="020B0604020202020204" pitchFamily="34" charset="0"/>
                </a:rPr>
                <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+ 3TC</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TDF/FTC</a:t>
              </a:r>
            </a:p>
          </p:txBody>
        </p:sp>
        <p:sp>
          <p:nvSpPr>
            <p:cNvPr id="60" name="Rectangle 5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E02875-2B8D-4760-B58E-C5A724929B0A}"/>
                </a:ext>
              </a:extLst>
            </p:cNvPr>
            <p:cNvSpPr/>
            <p:nvPr/>
          </p:nvSpPr>
          <p:spPr>
            <a:xfrm>
              <a:off x="4362643" y="1947196"/>
              <a:ext cx="181796" cy="159386"/>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A30D1A-8188-4D48-9967-D34046364921}"/>
                </a:ext>
              </a:extLst>
            </p:cNvPr>
            <p:cNvSpPr/>
            <p:nvPr/>
          </p:nvSpPr>
          <p:spPr>
            <a:xfrm>
              <a:off x="4370984" y="2190498"/>
              <a:ext cx="181796" cy="15938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A89DE78-F5D4-44C9-9927-AA5845E65CA6}"/>
                </a:ext>
              </a:extLst>
            </p:cNvPr>
            <p:cNvSpPr/>
            <p:nvPr/>
          </p:nvSpPr>
          <p:spPr>
            <a:xfrm>
              <a:off x="7523308" y="1943638"/>
              <a:ext cx="181796" cy="159386"/>
            </a:xfrm>
            <a:prstGeom prst="rect">
              <a:avLst/>
            </a:prstGeom>
            <a:pattFill prst="wdUpDiag">
              <a:fgClr>
                <a:srgbClr val="002F5F"/>
              </a:fgClr>
              <a:bgClr>
                <a:schemeClr val="bg1"/>
              </a:bgClr>
            </a:pattFill>
            <a:ln w="6350">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BC996F2-9506-437C-B16B-086A2FDAE754}"/>
                </a:ext>
              </a:extLst>
            </p:cNvPr>
            <p:cNvSpPr/>
            <p:nvPr/>
          </p:nvSpPr>
          <p:spPr>
            <a:xfrm>
              <a:off x="7519761" y="2170671"/>
              <a:ext cx="181796" cy="159386"/>
            </a:xfrm>
            <a:prstGeom prst="rect">
              <a:avLst/>
            </a:prstGeom>
            <a:pattFill prst="wdUpDiag">
              <a:fgClr>
                <a:srgbClr val="FF6600"/>
              </a:fgClr>
              <a:bgClr>
                <a:schemeClr val="bg1"/>
              </a:bgClr>
            </a:patt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8BDEFC-7CF3-4BD5-9464-33BA77BB7C33}"/>
              </a:ext>
            </a:extLst>
          </p:cNvPr>
          <p:cNvSpPr txBox="1">
            <a:spLocks/>
          </p:cNvSpPr>
          <p:nvPr/>
        </p:nvSpPr>
        <p:spPr>
          <a:xfrm>
            <a:off x="673100" y="5374003"/>
            <a:ext cx="11075988" cy="466806"/>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600" b="1" dirty="0"/>
              <a:t>At Week 96, there were 3 confirmed virologic withdrawals in the DTG + 3TC group and 2 in the DTG + TDF/FTC group in the CD4 </a:t>
            </a:r>
            <a:r>
              <a:rPr lang="en-US" sz="1600" b="1" u="sng" dirty="0"/>
              <a:t>&lt;</a:t>
            </a:r>
            <a:r>
              <a:rPr lang="en-US" sz="1600" b="1" dirty="0"/>
              <a:t> 200 stratum</a:t>
            </a:r>
          </a:p>
        </p:txBody>
      </p:sp>
      <p:sp>
        <p:nvSpPr>
          <p:cNvPr id="52" name="TextBox 5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4DB5F2A-1649-4F6D-BA87-2A3EF4525196}"/>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2140915"/>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2B00D7-DFE4-4E70-AC82-CBE40389E6E3}"/>
              </a:ext>
            </a:extLst>
          </p:cNvPr>
          <p:cNvSpPr>
            <a:spLocks noGrp="1"/>
          </p:cNvSpPr>
          <p:nvPr>
            <p:ph type="sldNum" sz="quarter" idx="4"/>
          </p:nvPr>
        </p:nvSpPr>
        <p:spPr/>
        <p:txBody>
          <a:bodyPr/>
          <a:lstStyle/>
          <a:p>
            <a:fld id="{2A4924F2-D2C6-4E44-94BF-16121116D9F5}" type="slidenum">
              <a:rPr lang="en-GB" smtClean="0"/>
              <a:pPr/>
              <a:t>9</a:t>
            </a:fld>
            <a:endParaRPr lang="en-GB" dirty="0"/>
          </a:p>
        </p:txBody>
      </p:sp>
      <p:sp>
        <p:nvSpPr>
          <p:cNvPr id="7" name="Text Placeholder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7F15780-678C-4856-A3FC-0C01C6A5C7E5}"/>
              </a:ext>
            </a:extLst>
          </p:cNvPr>
          <p:cNvSpPr>
            <a:spLocks noGrp="1"/>
          </p:cNvSpPr>
          <p:nvPr>
            <p:ph type="body" sz="quarter" idx="15"/>
          </p:nvPr>
        </p:nvSpPr>
        <p:spPr/>
        <p:txBody>
          <a:bodyPr/>
          <a:lstStyle/>
          <a:p>
            <a:r>
              <a:rPr lang="en-US" altLang="ja-JP" baseline="30000" dirty="0"/>
              <a:t>a</a:t>
            </a:r>
            <a:r>
              <a:rPr lang="en-US" altLang="ja-JP" dirty="0"/>
              <a:t>Relative risk (95% CI) for the DTG + 3TC vs DTG + TDF/FTC group was 0.78 (0.64, 0.95). </a:t>
            </a:r>
            <a:br>
              <a:rPr lang="en-US" altLang="ja-JP" dirty="0"/>
            </a:br>
            <a:r>
              <a:rPr lang="en-US" altLang="ja-JP" baseline="30000" dirty="0"/>
              <a:t>b</a:t>
            </a:r>
            <a:r>
              <a:rPr lang="en-US" dirty="0"/>
              <a:t>3 deaths (acute myocardial infarction, n=1; Burkitt’s lymphoma, n=1; coronary artery disease, n=1), 1 in GEMINI-1 and 2 in GEMINI-2; all were in the DTG + 3TC group and were considered unrelated to the study drug regimen. </a:t>
            </a:r>
          </a:p>
        </p:txBody>
      </p:sp>
      <p:sp>
        <p:nvSpPr>
          <p:cNvPr id="5" name="Tex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1D2510F-235C-4363-83E3-EB3256AD0A06}"/>
              </a:ext>
            </a:extLst>
          </p:cNvPr>
          <p:cNvSpPr>
            <a:spLocks noGrp="1"/>
          </p:cNvSpPr>
          <p:nvPr>
            <p:ph type="body" sz="quarter" idx="14"/>
          </p:nvPr>
        </p:nvSpPr>
        <p:spPr/>
        <p:txBody>
          <a:bodyPr/>
          <a:lstStyle/>
          <a:p>
            <a:r>
              <a:rPr lang="en-US" altLang="en-US" sz="2400" dirty="0"/>
              <a:t>OVERALL AE PROFILES WERE SIMILAR; HOWEVER, THERE WAS A LOWER RISK OF DRUG-RELATED AEs IN THE DTG + 3TC GROUP AT WEEK 96</a:t>
            </a:r>
          </a:p>
        </p:txBody>
      </p:sp>
      <p:graphicFrame>
        <p:nvGraphicFramePr>
          <p:cNvPr id="9" name="Tab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F8C4388-E9C8-49D5-881A-6080B3B6EAD4}"/>
              </a:ext>
            </a:extLst>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83700108"/>
              </p:ext>
            </p:extLst>
          </p:nvPr>
        </p:nvGraphicFramePr>
        <p:xfrm>
          <a:off x="706850" y="1350688"/>
          <a:ext cx="11029537" cy="3627119"/>
        </p:xfrm>
        <a:graphic>
          <a:graphicData uri="http://schemas.openxmlformats.org/drawingml/2006/table">
            <a:tbl>
              <a:tblPr firstRow="1" bandRow="1">
                <a:tableStyleId>{21E4AEA4-8DFA-4A89-87EB-49C32662AFE0}</a:tableStyleId>
              </a:tblPr>
              <a:tblGrid>
                <a:gridCol w="6214705">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240741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2407416">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tblGrid>
              <a:tr h="327804">
                <a:tc>
                  <a:txBody>
                    <a:bodyPr/>
                    <a:lstStyle/>
                    <a:p>
                      <a:pPr marL="0" marR="0" algn="l">
                        <a:lnSpc>
                          <a:spcPts val="1500"/>
                        </a:lnSpc>
                        <a:spcBef>
                          <a:spcPts val="0"/>
                        </a:spcBef>
                        <a:spcAft>
                          <a:spcPts val="0"/>
                        </a:spcAft>
                      </a:pPr>
                      <a:r>
                        <a:rPr lang="en-US" sz="1400" b="1" dirty="0">
                          <a:solidFill>
                            <a:schemeClr val="tx1"/>
                          </a:solidFill>
                          <a:latin typeface="+mn-lt"/>
                          <a:ea typeface="Times New Roman"/>
                          <a:cs typeface="Arial" panose="020B0604020202020204" pitchFamily="34" charset="0"/>
                        </a:rPr>
                        <a:t>n (%)</a:t>
                      </a: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kern="1200" dirty="0">
                          <a:solidFill>
                            <a:schemeClr val="bg1"/>
                          </a:solidFill>
                          <a:latin typeface="+mn-lt"/>
                          <a:ea typeface="+mn-ea"/>
                          <a:cs typeface="+mn-cs"/>
                        </a:rPr>
                        <a:t>DTG + 3TC</a:t>
                      </a:r>
                      <a:br>
                        <a:rPr lang="en-GB" sz="1400" b="1" kern="1200" dirty="0">
                          <a:solidFill>
                            <a:schemeClr val="bg1"/>
                          </a:solidFill>
                          <a:latin typeface="+mn-lt"/>
                          <a:ea typeface="+mn-ea"/>
                          <a:cs typeface="+mn-cs"/>
                        </a:rPr>
                      </a:br>
                      <a:r>
                        <a:rPr lang="en-GB" sz="1400" b="1" kern="1200" dirty="0">
                          <a:solidFill>
                            <a:schemeClr val="bg1"/>
                          </a:solidFill>
                          <a:latin typeface="+mn-lt"/>
                          <a:ea typeface="Times New Roman"/>
                          <a:cs typeface="Calibri" pitchFamily="34" charset="0"/>
                        </a:rPr>
                        <a:t>(N=716)</a:t>
                      </a: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algn="ctr">
                        <a:lnSpc>
                          <a:spcPct val="100000"/>
                        </a:lnSpc>
                        <a:spcBef>
                          <a:spcPts val="0"/>
                        </a:spcBef>
                        <a:spcAft>
                          <a:spcPts val="0"/>
                        </a:spcAft>
                      </a:pPr>
                      <a:r>
                        <a:rPr lang="en-GB" sz="1400" b="1" dirty="0">
                          <a:solidFill>
                            <a:schemeClr val="bg1"/>
                          </a:solidFill>
                          <a:latin typeface="+mn-lt"/>
                          <a:cs typeface="Arial" panose="020B0604020202020204" pitchFamily="34" charset="0"/>
                        </a:rPr>
                        <a:t>DTG + TDF/FTC </a:t>
                      </a:r>
                      <a:br>
                        <a:rPr lang="en-GB" sz="1400" b="1" dirty="0">
                          <a:solidFill>
                            <a:schemeClr val="bg1"/>
                          </a:solidFill>
                          <a:latin typeface="+mn-lt"/>
                          <a:cs typeface="Arial" panose="020B0604020202020204" pitchFamily="34" charset="0"/>
                        </a:rPr>
                      </a:br>
                      <a:r>
                        <a:rPr lang="en-GB" sz="1400" b="1" dirty="0">
                          <a:solidFill>
                            <a:schemeClr val="bg1"/>
                          </a:solidFill>
                          <a:latin typeface="+mn-lt"/>
                          <a:cs typeface="Arial" panose="020B0604020202020204" pitchFamily="34" charset="0"/>
                        </a:rPr>
                        <a:t>(N=717)</a:t>
                      </a:r>
                      <a:endParaRPr lang="en-GB" sz="1400" b="1" dirty="0">
                        <a:solidFill>
                          <a:schemeClr val="bg1"/>
                        </a:solidFill>
                        <a:latin typeface="+mn-lt"/>
                        <a:ea typeface="Times New Roman"/>
                        <a:cs typeface="Arial" panose="020B0604020202020204" pitchFamily="34" charset="0"/>
                      </a:endParaRP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163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ea typeface="Times New Roman"/>
                          <a:cs typeface="Arial" panose="020B0604020202020204" pitchFamily="34" charset="0"/>
                        </a:rPr>
                        <a:t>Any</a:t>
                      </a:r>
                      <a:r>
                        <a:rPr lang="en-US" sz="1400" b="1" baseline="0" dirty="0">
                          <a:latin typeface="+mn-lt"/>
                          <a:ea typeface="Times New Roman"/>
                          <a:cs typeface="Arial" panose="020B0604020202020204" pitchFamily="34" charset="0"/>
                        </a:rPr>
                        <a:t> </a:t>
                      </a:r>
                      <a:r>
                        <a:rPr lang="en-US" sz="1400" b="1" dirty="0">
                          <a:latin typeface="+mn-lt"/>
                          <a:ea typeface="Times New Roman"/>
                          <a:cs typeface="Arial" panose="020B0604020202020204" pitchFamily="34" charset="0"/>
                        </a:rPr>
                        <a:t>AE </a:t>
                      </a: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591 (83)</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609 (85)</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553486">
                <a:tc>
                  <a:txBody>
                    <a:bodyPr/>
                    <a:lstStyle/>
                    <a:p>
                      <a:pPr marL="0" marR="0" indent="0">
                        <a:lnSpc>
                          <a:spcPct val="100000"/>
                        </a:lnSpc>
                        <a:spcBef>
                          <a:spcPts val="0"/>
                        </a:spcBef>
                        <a:spcAft>
                          <a:spcPts val="0"/>
                        </a:spcAft>
                      </a:pPr>
                      <a:r>
                        <a:rPr lang="en-US" sz="1400" b="1" dirty="0">
                          <a:latin typeface="+mn-lt"/>
                          <a:ea typeface="Times New Roman"/>
                          <a:cs typeface="Arial" panose="020B0604020202020204" pitchFamily="34" charset="0"/>
                        </a:rPr>
                        <a:t>    AEs </a:t>
                      </a:r>
                      <a:r>
                        <a:rPr lang="en-US" sz="1400" b="1" spc="-20" dirty="0">
                          <a:latin typeface="+mn-lt"/>
                          <a:ea typeface="Times New Roman"/>
                          <a:cs typeface="Arial" panose="020B0604020202020204" pitchFamily="34" charset="0"/>
                        </a:rPr>
                        <a:t>occurring in </a:t>
                      </a:r>
                      <a:r>
                        <a:rPr lang="en-US" sz="1400" b="1" u="none" spc="-20" dirty="0">
                          <a:solidFill>
                            <a:schemeClr val="tx1"/>
                          </a:solidFill>
                          <a:latin typeface="+mn-lt"/>
                          <a:ea typeface="Times New Roman"/>
                          <a:cs typeface="Arial" panose="020B0604020202020204" pitchFamily="34" charset="0"/>
                        </a:rPr>
                        <a:t>≥10</a:t>
                      </a:r>
                      <a:r>
                        <a:rPr lang="en-US" sz="1400" b="1" spc="-20" dirty="0">
                          <a:solidFill>
                            <a:schemeClr val="tx1"/>
                          </a:solidFill>
                          <a:latin typeface="+mn-lt"/>
                          <a:ea typeface="Times New Roman"/>
                          <a:cs typeface="Arial" panose="020B0604020202020204" pitchFamily="34" charset="0"/>
                        </a:rPr>
                        <a:t>% of participants in either</a:t>
                      </a:r>
                      <a:r>
                        <a:rPr lang="en-US" sz="1400" b="1" spc="-20" baseline="0" dirty="0">
                          <a:solidFill>
                            <a:schemeClr val="tx1"/>
                          </a:solidFill>
                          <a:latin typeface="+mn-lt"/>
                          <a:ea typeface="Times New Roman"/>
                          <a:cs typeface="Arial" panose="020B0604020202020204" pitchFamily="34" charset="0"/>
                        </a:rPr>
                        <a:t> group</a:t>
                      </a:r>
                      <a:endParaRPr lang="en-US" sz="1400" b="0" dirty="0">
                        <a:latin typeface="+mn-lt"/>
                        <a:ea typeface="Times New Roman"/>
                        <a:cs typeface="Arial" panose="020B0604020202020204" pitchFamily="34" charset="0"/>
                      </a:endParaRPr>
                    </a:p>
                    <a:p>
                      <a:pPr marL="356616" marR="0" indent="0">
                        <a:lnSpc>
                          <a:spcPct val="100000"/>
                        </a:lnSpc>
                        <a:spcBef>
                          <a:spcPts val="0"/>
                        </a:spcBef>
                        <a:spcAft>
                          <a:spcPts val="0"/>
                        </a:spcAft>
                      </a:pPr>
                      <a:r>
                        <a:rPr lang="en-US" sz="1400" b="0" dirty="0">
                          <a:latin typeface="+mn-lt"/>
                          <a:ea typeface="Times New Roman"/>
                          <a:cs typeface="Arial" panose="020B0604020202020204" pitchFamily="34" charset="0"/>
                        </a:rPr>
                        <a:t>Nasopharyngitis</a:t>
                      </a:r>
                    </a:p>
                    <a:p>
                      <a:pPr marL="356616" marR="0" indent="0">
                        <a:lnSpc>
                          <a:spcPct val="100000"/>
                        </a:lnSpc>
                        <a:spcBef>
                          <a:spcPts val="0"/>
                        </a:spcBef>
                        <a:spcAft>
                          <a:spcPts val="0"/>
                        </a:spcAft>
                      </a:pPr>
                      <a:r>
                        <a:rPr lang="en-US" sz="1400" b="0" dirty="0">
                          <a:latin typeface="+mn-lt"/>
                          <a:ea typeface="Times New Roman"/>
                          <a:cs typeface="Arial" panose="020B0604020202020204" pitchFamily="34" charset="0"/>
                        </a:rPr>
                        <a:t>Diarrhea</a:t>
                      </a:r>
                    </a:p>
                    <a:p>
                      <a:pPr marL="356616" marR="0" indent="0">
                        <a:lnSpc>
                          <a:spcPct val="100000"/>
                        </a:lnSpc>
                        <a:spcBef>
                          <a:spcPts val="0"/>
                        </a:spcBef>
                        <a:spcAft>
                          <a:spcPts val="0"/>
                        </a:spcAft>
                      </a:pPr>
                      <a:r>
                        <a:rPr lang="en-US" sz="1400" b="0" dirty="0">
                          <a:latin typeface="+mn-lt"/>
                          <a:ea typeface="Times New Roman"/>
                          <a:cs typeface="Arial" panose="020B0604020202020204" pitchFamily="34" charset="0"/>
                        </a:rPr>
                        <a:t>Headache</a:t>
                      </a:r>
                      <a:endParaRPr lang="en-US" sz="1400" b="0" dirty="0">
                        <a:solidFill>
                          <a:schemeClr val="tx1"/>
                        </a:solidFill>
                        <a:latin typeface="+mn-lt"/>
                        <a:ea typeface="Times New Roman"/>
                        <a:cs typeface="Arial" panose="020B0604020202020204" pitchFamily="34" charset="0"/>
                      </a:endParaRP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b="0" dirty="0">
                        <a:solidFill>
                          <a:schemeClr val="tx1"/>
                        </a:solidFill>
                        <a:latin typeface="+mn-lt"/>
                        <a:ea typeface="Times New Roman"/>
                        <a:cs typeface="Arial" panose="020B0604020202020204" pitchFamily="34" charset="0"/>
                      </a:endParaRP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71 (10)</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89 (12)</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79 (11)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latin typeface="+mn-lt"/>
                        <a:ea typeface="Times New Roman"/>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114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93 (13)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87 (12)</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mn-lt"/>
                          <a:ea typeface="Times New Roman"/>
                          <a:cs typeface="Arial" panose="020B0604020202020204" pitchFamily="34" charset="0"/>
                        </a:rPr>
                        <a:t>Drug-related AEs</a:t>
                      </a:r>
                      <a:r>
                        <a:rPr lang="en-US" sz="1400" b="1" i="0" baseline="30000" dirty="0">
                          <a:solidFill>
                            <a:schemeClr val="tx1"/>
                          </a:solidFill>
                          <a:latin typeface="+mn-lt"/>
                          <a:ea typeface="Times New Roman"/>
                          <a:cs typeface="Arial" panose="020B0604020202020204" pitchFamily="34" charset="0"/>
                        </a:rPr>
                        <a:t>a</a:t>
                      </a:r>
                      <a:endParaRPr lang="en-US" sz="1400" b="1" i="0" dirty="0">
                        <a:solidFill>
                          <a:schemeClr val="tx1"/>
                        </a:solidFill>
                        <a:latin typeface="+mn-lt"/>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mn-lt"/>
                          <a:ea typeface="Times New Roman"/>
                          <a:cs typeface="Arial" panose="020B0604020202020204" pitchFamily="34" charset="0"/>
                        </a:rPr>
                        <a:t>    Any Grade 2-5 drug-related AEs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mn-lt"/>
                          <a:ea typeface="Times New Roman"/>
                          <a:cs typeface="Arial" panose="020B0604020202020204" pitchFamily="34" charset="0"/>
                        </a:rPr>
                        <a:t>    Grade 2-5 drug-related AEs occurring in ≥1% of participants </a:t>
                      </a:r>
                    </a:p>
                    <a:p>
                      <a:pPr marL="173736"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Times New Roman"/>
                          <a:cs typeface="Arial" panose="020B0604020202020204" pitchFamily="34" charset="0"/>
                        </a:rPr>
                        <a:t>    Headache</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140 (20)</a:t>
                      </a:r>
                    </a:p>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50 (7)</a:t>
                      </a:r>
                      <a:br>
                        <a:rPr lang="en-GB" sz="1400" b="1" dirty="0">
                          <a:solidFill>
                            <a:schemeClr val="tx1"/>
                          </a:solidFill>
                          <a:latin typeface="+mn-lt"/>
                          <a:ea typeface="Times New Roman"/>
                          <a:cs typeface="Arial" panose="020B0604020202020204" pitchFamily="34" charset="0"/>
                        </a:rPr>
                      </a:br>
                      <a:endParaRPr lang="en-GB" sz="1400" b="1" dirty="0">
                        <a:solidFill>
                          <a:schemeClr val="tx1"/>
                        </a:solidFill>
                        <a:latin typeface="+mn-lt"/>
                        <a:ea typeface="Times New Roman"/>
                        <a:cs typeface="Arial" panose="020B0604020202020204" pitchFamily="34" charset="0"/>
                      </a:endParaRP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8 (1)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ea typeface="Times New Roman"/>
                          <a:cs typeface="Arial" panose="020B0604020202020204" pitchFamily="34" charset="0"/>
                        </a:rPr>
                        <a:t>179 (25)</a:t>
                      </a:r>
                      <a:br>
                        <a:rPr lang="en-GB" sz="1400" b="1" dirty="0">
                          <a:solidFill>
                            <a:schemeClr val="tx1"/>
                          </a:solidFill>
                          <a:latin typeface="+mn-lt"/>
                          <a:ea typeface="Times New Roman"/>
                          <a:cs typeface="Arial" panose="020B0604020202020204" pitchFamily="34" charset="0"/>
                        </a:rPr>
                      </a:br>
                      <a:r>
                        <a:rPr lang="en-GB" sz="1400" b="1" dirty="0">
                          <a:solidFill>
                            <a:schemeClr val="tx1"/>
                          </a:solidFill>
                          <a:latin typeface="+mn-lt"/>
                          <a:ea typeface="Times New Roman"/>
                          <a:cs typeface="Arial" panose="020B0604020202020204" pitchFamily="34" charset="0"/>
                        </a:rPr>
                        <a:t>57 (8)</a:t>
                      </a:r>
                      <a:br>
                        <a:rPr lang="en-GB" sz="1400" b="1" dirty="0">
                          <a:solidFill>
                            <a:schemeClr val="tx1"/>
                          </a:solidFill>
                          <a:latin typeface="+mn-lt"/>
                          <a:ea typeface="Times New Roman"/>
                          <a:cs typeface="Arial" panose="020B0604020202020204" pitchFamily="34" charset="0"/>
                        </a:rPr>
                      </a:br>
                      <a:endParaRPr lang="en-GB" sz="1400" b="1" dirty="0">
                        <a:solidFill>
                          <a:schemeClr val="tx1"/>
                        </a:solidFill>
                        <a:latin typeface="+mn-lt"/>
                        <a:ea typeface="Times New Roman"/>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8 (1)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356156303"/>
                  </a:ext>
                </a:extLst>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ea typeface="Times New Roman"/>
                          <a:cs typeface="Arial" panose="020B0604020202020204" pitchFamily="34" charset="0"/>
                        </a:rPr>
                        <a:t>AEs leading to withdrawal from the study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ea typeface="Times New Roman"/>
                          <a:cs typeface="Arial" panose="020B0604020202020204" pitchFamily="34" charset="0"/>
                        </a:rPr>
                        <a:t>    AEs of interest leading to withdrawal from the study</a:t>
                      </a:r>
                      <a:br>
                        <a:rPr lang="en-US" sz="1400" b="1" dirty="0">
                          <a:solidFill>
                            <a:schemeClr val="tx1"/>
                          </a:solidFill>
                          <a:latin typeface="+mn-lt"/>
                          <a:ea typeface="Times New Roman"/>
                          <a:cs typeface="Arial" panose="020B0604020202020204" pitchFamily="34" charset="0"/>
                        </a:rPr>
                      </a:br>
                      <a:r>
                        <a:rPr lang="en-US" sz="1400" b="1" dirty="0">
                          <a:solidFill>
                            <a:schemeClr val="tx1"/>
                          </a:solidFill>
                          <a:latin typeface="+mn-lt"/>
                          <a:ea typeface="Times New Roman"/>
                          <a:cs typeface="Arial" panose="020B0604020202020204" pitchFamily="34" charset="0"/>
                        </a:rPr>
                        <a:t>        </a:t>
                      </a:r>
                      <a:r>
                        <a:rPr lang="en-US" sz="1400" b="0" dirty="0">
                          <a:solidFill>
                            <a:schemeClr val="tx1"/>
                          </a:solidFill>
                          <a:latin typeface="+mn-lt"/>
                          <a:ea typeface="Times New Roman"/>
                          <a:cs typeface="Arial" panose="020B0604020202020204" pitchFamily="34" charset="0"/>
                        </a:rPr>
                        <a:t>Neuropsychiatric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ea typeface="Times New Roman"/>
                          <a:cs typeface="Arial" panose="020B0604020202020204" pitchFamily="34" charset="0"/>
                        </a:rPr>
                        <a:t>        Renal-related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ea typeface="Times New Roman"/>
                          <a:cs typeface="Arial" panose="020B0604020202020204" pitchFamily="34" charset="0"/>
                        </a:rPr>
                        <a:t>        Osteoporosis</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24 (3)</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
                      </a:r>
                      <a:br>
                        <a:rPr lang="en-GB" sz="1400" b="0" dirty="0">
                          <a:solidFill>
                            <a:schemeClr val="tx1"/>
                          </a:solidFill>
                          <a:latin typeface="+mn-lt"/>
                          <a:ea typeface="Times New Roman"/>
                          <a:cs typeface="Arial" panose="020B0604020202020204" pitchFamily="34" charset="0"/>
                        </a:rPr>
                      </a:br>
                      <a:r>
                        <a:rPr lang="en-GB" sz="1400" b="0" dirty="0">
                          <a:solidFill>
                            <a:schemeClr val="tx1"/>
                          </a:solidFill>
                          <a:latin typeface="+mn-lt"/>
                          <a:ea typeface="Times New Roman"/>
                          <a:cs typeface="Arial" panose="020B0604020202020204" pitchFamily="34" charset="0"/>
                        </a:rPr>
                        <a:t>10 (1)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2 (&lt;1)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0</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23 (3)</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
                      </a:r>
                      <a:br>
                        <a:rPr lang="en-GB" sz="1400" b="0" dirty="0">
                          <a:solidFill>
                            <a:schemeClr val="tx1"/>
                          </a:solidFill>
                          <a:latin typeface="+mn-lt"/>
                          <a:ea typeface="Times New Roman"/>
                          <a:cs typeface="Arial" panose="020B0604020202020204" pitchFamily="34" charset="0"/>
                        </a:rPr>
                      </a:br>
                      <a:r>
                        <a:rPr lang="en-GB" sz="1400" b="0" dirty="0">
                          <a:solidFill>
                            <a:schemeClr val="tx1"/>
                          </a:solidFill>
                          <a:latin typeface="+mn-lt"/>
                          <a:ea typeface="Times New Roman"/>
                          <a:cs typeface="Arial" panose="020B0604020202020204" pitchFamily="34" charset="0"/>
                        </a:rPr>
                        <a:t>5 (1)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7 (1)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2 (&lt;1)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189401792"/>
                  </a:ext>
                </a:extLst>
              </a:tr>
              <a:tr h="81399">
                <a:tc>
                  <a:txBody>
                    <a:bodyPr/>
                    <a:lstStyle/>
                    <a:p>
                      <a:pPr marL="0" marR="0" indent="0">
                        <a:lnSpc>
                          <a:spcPct val="100000"/>
                        </a:lnSpc>
                        <a:spcBef>
                          <a:spcPts val="0"/>
                        </a:spcBef>
                        <a:spcAft>
                          <a:spcPts val="0"/>
                        </a:spcAft>
                      </a:pPr>
                      <a:r>
                        <a:rPr lang="en-US" sz="1400" b="1" dirty="0">
                          <a:solidFill>
                            <a:schemeClr val="tx1"/>
                          </a:solidFill>
                          <a:latin typeface="+mn-lt"/>
                          <a:ea typeface="Times New Roman"/>
                          <a:cs typeface="Arial" panose="020B0604020202020204" pitchFamily="34" charset="0"/>
                        </a:rPr>
                        <a:t>Any serious AE</a:t>
                      </a:r>
                      <a:r>
                        <a:rPr lang="en-US" sz="1400" b="1" baseline="30000" dirty="0">
                          <a:solidFill>
                            <a:schemeClr val="tx1"/>
                          </a:solidFill>
                          <a:latin typeface="+mn-lt"/>
                          <a:ea typeface="Times New Roman"/>
                          <a:cs typeface="Arial" panose="020B0604020202020204" pitchFamily="34" charset="0"/>
                        </a:rPr>
                        <a:t>b</a:t>
                      </a:r>
                    </a:p>
                  </a:txBody>
                  <a:tcPr marL="73152" marR="7315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kern="1200" dirty="0">
                          <a:solidFill>
                            <a:schemeClr val="tx1"/>
                          </a:solidFill>
                          <a:latin typeface="+mn-lt"/>
                          <a:ea typeface="Times New Roman"/>
                          <a:cs typeface="Arial" panose="020B0604020202020204" pitchFamily="34" charset="0"/>
                        </a:rPr>
                        <a:t>64 (9)</a:t>
                      </a:r>
                    </a:p>
                  </a:txBody>
                  <a:tcPr marL="73152" marR="7315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kern="1200" dirty="0">
                          <a:solidFill>
                            <a:schemeClr val="tx1"/>
                          </a:solidFill>
                          <a:latin typeface="+mn-lt"/>
                          <a:ea typeface="Times New Roman"/>
                          <a:cs typeface="Arial" panose="020B0604020202020204" pitchFamily="34" charset="0"/>
                        </a:rPr>
                        <a:t>67 (9)</a:t>
                      </a:r>
                    </a:p>
                  </a:txBody>
                  <a:tcPr marL="73152" marR="7315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836498104"/>
                  </a:ext>
                </a:extLst>
              </a:tr>
            </a:tbl>
          </a:graphicData>
        </a:graphic>
      </p:graphicFrame>
      <p:sp>
        <p:nvSpPr>
          <p:cNvPr id="15" name="Text Placeholder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D681F57-353D-4F3B-838C-1663DC854C5A}"/>
              </a:ext>
            </a:extLst>
          </p:cNvPr>
          <p:cNvSpPr txBox="1">
            <a:spLocks/>
          </p:cNvSpPr>
          <p:nvPr/>
        </p:nvSpPr>
        <p:spPr>
          <a:xfrm>
            <a:off x="706850" y="5183130"/>
            <a:ext cx="11075988" cy="849557"/>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2F5F"/>
              </a:buClr>
              <a:buFont typeface="Arial" panose="020B0604020202020204" pitchFamily="34" charset="0"/>
              <a:buChar char="•"/>
            </a:pPr>
            <a:r>
              <a:rPr lang="en-US" sz="1400" dirty="0"/>
              <a:t>Increased weight was reported as an AE in 13 (1.8%) participants treated with DTG + 3TC and in 10 (1.4%) treated with DTG + TDF/FTC</a:t>
            </a:r>
          </a:p>
          <a:p>
            <a:pPr marL="465138" lvl="1" indent="-176213">
              <a:buClr>
                <a:srgbClr val="002F5F"/>
              </a:buClr>
            </a:pPr>
            <a:r>
              <a:rPr lang="en-US" sz="1200" dirty="0"/>
              <a:t>Overall mean change from baseline was 3.1 kg in the DTG + 3TC group and 2.1 kg in the DTG +TDF/FTC group</a:t>
            </a:r>
          </a:p>
        </p:txBody>
      </p:sp>
      <p:sp>
        <p:nvSpPr>
          <p:cNvPr id="10" name="Rectangl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33A10A-EF11-4A78-A4FF-5BBF364B93F1}"/>
              </a:ext>
            </a:extLst>
          </p:cNvPr>
          <p:cNvSpPr/>
          <p:nvPr/>
        </p:nvSpPr>
        <p:spPr>
          <a:xfrm>
            <a:off x="706850" y="2825031"/>
            <a:ext cx="11023053" cy="243420"/>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F832C60-5A08-4899-8049-EF23697F57C0}"/>
              </a:ext>
            </a:extLst>
          </p:cNvPr>
          <p:cNvSpPr txBox="1"/>
          <p:nvPr/>
        </p:nvSpPr>
        <p:spPr>
          <a:xfrm>
            <a:off x="7869388" y="6518716"/>
            <a:ext cx="4918797" cy="290286"/>
          </a:xfrm>
          <a:prstGeom prst="rect">
            <a:avLst/>
          </a:prstGeom>
          <a:noFill/>
        </p:spPr>
        <p:txBody>
          <a:bodyPr wrap="square" lIns="0" tIns="0" rIns="0" bIns="0" rtlCol="0">
            <a:noAutofit/>
          </a:bodyPr>
          <a:lstStyle/>
          <a:p>
            <a:r>
              <a:rPr lang="en-US" sz="1600" dirty="0"/>
              <a:t>Download Slides: Bit.ly/gemini96wk</a:t>
            </a: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5439349"/>
      </p:ext>
    </p:extLst>
  </p:cSld>
  <p:clrMapOvr>
    <a:masterClrMapping/>
  </p:clrMapOvr>
</p:sld>
</file>

<file path=ppt/theme/theme1.xml><?xml version="1.0" encoding="utf-8"?>
<a:theme xmlns:a="http://schemas.openxmlformats.org/drawingml/2006/main" name="ViiV 2019 Template_oral prez">
  <a:themeElements>
    <a:clrScheme name="Custom 2">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3680</Words>
  <Application>Microsoft Macintosh PowerPoint</Application>
  <PresentationFormat>Benutzerdefiniert</PresentationFormat>
  <Paragraphs>457</Paragraphs>
  <Slides>13</Slides>
  <Notes>0</Notes>
  <HiddenSlides>0</HiddenSlides>
  <MMClips>0</MMClips>
  <ScaleCrop>false</ScaleCrop>
  <HeadingPairs>
    <vt:vector size="6" baseType="variant">
      <vt:variant>
        <vt:lpstr>Verwendete Schriftarten</vt:lpstr>
      </vt:variant>
      <vt:variant>
        <vt:i4>5</vt:i4>
      </vt:variant>
      <vt:variant>
        <vt:lpstr>Entwurfsvorlage</vt:lpstr>
      </vt:variant>
      <vt:variant>
        <vt:i4>1</vt:i4>
      </vt:variant>
      <vt:variant>
        <vt:lpstr>Folientitel</vt:lpstr>
      </vt:variant>
      <vt:variant>
        <vt:i4>13</vt:i4>
      </vt:variant>
    </vt:vector>
  </HeadingPairs>
  <TitlesOfParts>
    <vt:vector size="19" baseType="lpstr">
      <vt:lpstr>MS Mincho</vt:lpstr>
      <vt:lpstr>Arial Narrow</vt:lpstr>
      <vt:lpstr>Calibri</vt:lpstr>
      <vt:lpstr>Helvetica</vt:lpstr>
      <vt:lpstr>Raleway</vt:lpstr>
      <vt:lpstr>ViiV 2019 Template_oral prez</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Daren Li</dc:creator>
  <cp:lastModifiedBy>Ramona Pauli</cp:lastModifiedBy>
  <cp:revision>283</cp:revision>
  <cp:lastPrinted>2019-06-19T15:59:20Z</cp:lastPrinted>
  <dcterms:created xsi:type="dcterms:W3CDTF">2019-07-24T21:51:43Z</dcterms:created>
  <dcterms:modified xsi:type="dcterms:W3CDTF">2019-07-24T21:56:28Z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5607440</vt:lpwstr>
  </property>
  <property fmtid="{D5CDD505-2E9C-101B-9397-08002B2CF9AE}" pid="3" name="NXPowerLiteSettings">
    <vt:lpwstr>C7000400038000</vt:lpwstr>
  </property>
  <property fmtid="{D5CDD505-2E9C-101B-9397-08002B2CF9AE}" pid="4" name="NXPowerLiteVersion">
    <vt:lpwstr>S8.2.2</vt:lpwstr>
  </property>
</Properties>
</file>